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3"/>
  </p:notesMasterIdLst>
  <p:sldIdLst>
    <p:sldId id="259" r:id="rId5"/>
    <p:sldId id="311" r:id="rId6"/>
    <p:sldId id="314" r:id="rId7"/>
    <p:sldId id="330" r:id="rId8"/>
    <p:sldId id="312" r:id="rId9"/>
    <p:sldId id="313" r:id="rId10"/>
    <p:sldId id="317" r:id="rId11"/>
    <p:sldId id="340" r:id="rId12"/>
    <p:sldId id="341" r:id="rId13"/>
    <p:sldId id="342" r:id="rId14"/>
    <p:sldId id="343" r:id="rId15"/>
    <p:sldId id="344" r:id="rId16"/>
    <p:sldId id="326" r:id="rId17"/>
    <p:sldId id="345" r:id="rId18"/>
    <p:sldId id="324" r:id="rId19"/>
    <p:sldId id="327" r:id="rId20"/>
    <p:sldId id="325" r:id="rId21"/>
    <p:sldId id="319" r:id="rId22"/>
    <p:sldId id="331" r:id="rId23"/>
    <p:sldId id="334" r:id="rId24"/>
    <p:sldId id="339" r:id="rId25"/>
    <p:sldId id="323" r:id="rId26"/>
    <p:sldId id="322" r:id="rId27"/>
    <p:sldId id="335" r:id="rId28"/>
    <p:sldId id="332" r:id="rId29"/>
    <p:sldId id="333" r:id="rId30"/>
    <p:sldId id="336" r:id="rId31"/>
    <p:sldId id="34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C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2" autoAdjust="0"/>
    <p:restoredTop sz="94660"/>
  </p:normalViewPr>
  <p:slideViewPr>
    <p:cSldViewPr snapToGrid="0">
      <p:cViewPr varScale="1">
        <p:scale>
          <a:sx n="114" d="100"/>
          <a:sy n="114" d="100"/>
        </p:scale>
        <p:origin x="186" y="11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B987B-6643-43AA-9B56-509B80CCD0F3}"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D42F3-CDD5-4B19-B3DB-7C5223465AF0}" type="slidenum">
              <a:rPr lang="en-US" smtClean="0"/>
              <a:t>‹#›</a:t>
            </a:fld>
            <a:endParaRPr lang="en-US"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2F5248-46FB-4B21-86CC-193094DCEFA0}"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D1CC9A-5A1F-4B55-A065-BB4E65346D4D}"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9D0E3-2BD6-4254-82D0-8E1441667E33}"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BCEC5-CE1B-4617-82D6-65BD0F5B07A5}"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0011BD-7957-4CF3-8BCA-9A385F7F00A0}" type="datetime1">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4D1E35-9E29-4BA2-8650-B8DF2FB8418A}"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0E36BE-4641-4FC6-BB34-6A020DAA3E16}" type="datetime1">
              <a:rPr lang="en-US" smtClean="0"/>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3F94D2-0D2E-4C87-8168-ED920BF6FA52}" type="datetime1">
              <a:rPr lang="en-US" smtClean="0"/>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893852E-F5CF-4AEE-8E73-07BBAD90892A}" type="datetime1">
              <a:rPr lang="en-US" smtClean="0"/>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DCBE78-9AC4-4210-8A68-53918CCA97CC}"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9BF09E-DD05-437F-9F41-BFC11A888A78}"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C3E312BF-6E7B-46F2-B83A-98982FB970FA}" type="datetime1">
              <a:rPr lang="en-US" smtClean="0"/>
              <a:t>5/18/2023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web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7.webp"/><Relationship Id="rId5" Type="http://schemas.openxmlformats.org/officeDocument/2006/relationships/image" Target="../media/image26.jp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hyperlink" Target="https://www.history.com/topics/paranormal/project-blue-boo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web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D3C9CC-F0AD-4F56-9B0F-18ED29C3B4C9}"/>
              </a:ext>
            </a:extLst>
          </p:cNvPr>
          <p:cNvSpPr>
            <a:spLocks noGrp="1"/>
          </p:cNvSpPr>
          <p:nvPr>
            <p:ph type="ctrTitle"/>
          </p:nvPr>
        </p:nvSpPr>
        <p:spPr>
          <a:xfrm>
            <a:off x="1547566" y="1524000"/>
            <a:ext cx="9577634" cy="4675464"/>
          </a:xfrm>
        </p:spPr>
        <p:txBody>
          <a:bodyPr>
            <a:normAutofit/>
          </a:bodyPr>
          <a:lstStyle/>
          <a:p>
            <a:pPr algn="l"/>
            <a:r>
              <a:rPr lang="en-US" sz="8000" dirty="0"/>
              <a:t>	UFO Sightings</a:t>
            </a:r>
          </a:p>
        </p:txBody>
      </p:sp>
      <p:sp>
        <p:nvSpPr>
          <p:cNvPr id="3" name="Subtitle 2">
            <a:extLst>
              <a:ext uri="{FF2B5EF4-FFF2-40B4-BE49-F238E27FC236}">
                <a16:creationId xmlns:a16="http://schemas.microsoft.com/office/drawing/2014/main" id="{F5138C4F-5ED7-4B74-B0C6-2DF6DC04F194}"/>
              </a:ext>
            </a:extLst>
          </p:cNvPr>
          <p:cNvSpPr>
            <a:spLocks noGrp="1"/>
          </p:cNvSpPr>
          <p:nvPr>
            <p:ph type="subTitle" idx="1"/>
          </p:nvPr>
        </p:nvSpPr>
        <p:spPr>
          <a:xfrm>
            <a:off x="2244137" y="3116411"/>
            <a:ext cx="7341338" cy="2708418"/>
          </a:xfrm>
        </p:spPr>
        <p:txBody>
          <a:bodyPr>
            <a:normAutofit fontScale="92500" lnSpcReduction="10000"/>
          </a:bodyPr>
          <a:lstStyle/>
          <a:p>
            <a:pPr algn="l"/>
            <a:r>
              <a:rPr lang="en-US" sz="2800" dirty="0"/>
              <a:t>		     </a:t>
            </a:r>
            <a:r>
              <a:rPr lang="en-US" sz="2800" b="1" dirty="0">
                <a:solidFill>
                  <a:schemeClr val="bg2"/>
                </a:solidFill>
                <a:effectLst>
                  <a:outerShdw blurRad="38100" dist="38100" dir="2700000" algn="tl">
                    <a:srgbClr val="000000">
                      <a:alpha val="43137"/>
                    </a:srgbClr>
                  </a:outerShdw>
                </a:effectLst>
              </a:rPr>
              <a:t>Team Tenacious: </a:t>
            </a:r>
          </a:p>
          <a:p>
            <a:pPr algn="l"/>
            <a:r>
              <a:rPr lang="en-US" sz="2800" dirty="0">
                <a:solidFill>
                  <a:schemeClr val="bg2"/>
                </a:solidFill>
              </a:rPr>
              <a:t>			</a:t>
            </a:r>
            <a:r>
              <a:rPr lang="en-US" sz="1900" i="1" dirty="0">
                <a:solidFill>
                  <a:schemeClr val="bg2"/>
                </a:solidFill>
              </a:rPr>
              <a:t>Abi Chambers </a:t>
            </a:r>
          </a:p>
          <a:p>
            <a:pPr algn="l"/>
            <a:r>
              <a:rPr lang="en-US" sz="1900" i="1" dirty="0">
                <a:solidFill>
                  <a:schemeClr val="bg2"/>
                </a:solidFill>
              </a:rPr>
              <a:t>			Alejandro Perez </a:t>
            </a:r>
          </a:p>
          <a:p>
            <a:pPr algn="l"/>
            <a:r>
              <a:rPr lang="en-US" sz="1900" i="1" dirty="0">
                <a:solidFill>
                  <a:schemeClr val="bg2"/>
                </a:solidFill>
              </a:rPr>
              <a:t>			Carlos De La Rosa </a:t>
            </a:r>
          </a:p>
          <a:p>
            <a:pPr algn="l"/>
            <a:r>
              <a:rPr lang="en-US" sz="1900" i="1" dirty="0">
                <a:solidFill>
                  <a:schemeClr val="bg2"/>
                </a:solidFill>
              </a:rPr>
              <a:t>			Ann Ly </a:t>
            </a:r>
          </a:p>
        </p:txBody>
      </p:sp>
    </p:spTree>
    <p:extLst>
      <p:ext uri="{BB962C8B-B14F-4D97-AF65-F5344CB8AC3E}">
        <p14:creationId xmlns:p14="http://schemas.microsoft.com/office/powerpoint/2010/main" val="412562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952EC9-F617-2D5C-C2F3-1CBE56B3E6A9}"/>
              </a:ext>
            </a:extLst>
          </p:cNvPr>
          <p:cNvSpPr txBox="1"/>
          <p:nvPr/>
        </p:nvSpPr>
        <p:spPr>
          <a:xfrm>
            <a:off x="1777165" y="331188"/>
            <a:ext cx="8862647" cy="1138773"/>
          </a:xfrm>
          <a:prstGeom prst="rect">
            <a:avLst/>
          </a:prstGeom>
          <a:noFill/>
        </p:spPr>
        <p:txBody>
          <a:bodyPr wrap="square" rtlCol="0">
            <a:spAutoFit/>
          </a:bodyPr>
          <a:lstStyle/>
          <a:p>
            <a:r>
              <a:rPr lang="en-US" sz="3200" b="1" u="sng" dirty="0"/>
              <a:t>US Encounters</a:t>
            </a:r>
            <a:r>
              <a:rPr lang="en-US" sz="2400" b="1" u="sng" dirty="0"/>
              <a:t>: Analysis of the trend of UFO shapes</a:t>
            </a:r>
          </a:p>
          <a:p>
            <a:r>
              <a:rPr lang="en-US" dirty="0"/>
              <a:t>	- used our data to look at the UFO shapes and binning into decades</a:t>
            </a:r>
          </a:p>
          <a:p>
            <a:r>
              <a:rPr lang="en-US" dirty="0"/>
              <a:t>	- saw trends in popularity as 6 shapes were the most popular in 6 decades</a:t>
            </a:r>
          </a:p>
        </p:txBody>
      </p:sp>
      <p:pic>
        <p:nvPicPr>
          <p:cNvPr id="3" name="Picture 2" descr="A picture containing text, screenshot, circle, diagram&#10;&#10;Description automatically generated">
            <a:extLst>
              <a:ext uri="{FF2B5EF4-FFF2-40B4-BE49-F238E27FC236}">
                <a16:creationId xmlns:a16="http://schemas.microsoft.com/office/drawing/2014/main" id="{9224E0EE-B537-653B-95EE-25B751A24F92}"/>
              </a:ext>
            </a:extLst>
          </p:cNvPr>
          <p:cNvPicPr>
            <a:picLocks noChangeAspect="1"/>
          </p:cNvPicPr>
          <p:nvPr/>
        </p:nvPicPr>
        <p:blipFill>
          <a:blip r:embed="rId2"/>
          <a:stretch>
            <a:fillRect/>
          </a:stretch>
        </p:blipFill>
        <p:spPr>
          <a:xfrm>
            <a:off x="1867927" y="1469962"/>
            <a:ext cx="2402512" cy="2441124"/>
          </a:xfrm>
          <a:prstGeom prst="rect">
            <a:avLst/>
          </a:prstGeom>
        </p:spPr>
      </p:pic>
      <p:pic>
        <p:nvPicPr>
          <p:cNvPr id="4" name="Picture 3" descr="A picture containing text, screenshot, circle, diagram&#10;&#10;Description automatically generated">
            <a:extLst>
              <a:ext uri="{FF2B5EF4-FFF2-40B4-BE49-F238E27FC236}">
                <a16:creationId xmlns:a16="http://schemas.microsoft.com/office/drawing/2014/main" id="{037A5F82-D01C-CDFD-9D54-05FAA75AE7C8}"/>
              </a:ext>
            </a:extLst>
          </p:cNvPr>
          <p:cNvPicPr>
            <a:picLocks noChangeAspect="1"/>
          </p:cNvPicPr>
          <p:nvPr/>
        </p:nvPicPr>
        <p:blipFill>
          <a:blip r:embed="rId3"/>
          <a:stretch>
            <a:fillRect/>
          </a:stretch>
        </p:blipFill>
        <p:spPr>
          <a:xfrm>
            <a:off x="4984809" y="1464250"/>
            <a:ext cx="2388807" cy="2427826"/>
          </a:xfrm>
          <a:prstGeom prst="rect">
            <a:avLst/>
          </a:prstGeom>
        </p:spPr>
      </p:pic>
      <p:pic>
        <p:nvPicPr>
          <p:cNvPr id="5" name="Picture 4" descr="A picture containing text, screenshot, circle, diagram&#10;&#10;Description automatically generated">
            <a:extLst>
              <a:ext uri="{FF2B5EF4-FFF2-40B4-BE49-F238E27FC236}">
                <a16:creationId xmlns:a16="http://schemas.microsoft.com/office/drawing/2014/main" id="{173F4C54-35E9-71E1-F0D7-4780186A012B}"/>
              </a:ext>
            </a:extLst>
          </p:cNvPr>
          <p:cNvPicPr>
            <a:picLocks noChangeAspect="1"/>
          </p:cNvPicPr>
          <p:nvPr/>
        </p:nvPicPr>
        <p:blipFill>
          <a:blip r:embed="rId4"/>
          <a:stretch>
            <a:fillRect/>
          </a:stretch>
        </p:blipFill>
        <p:spPr>
          <a:xfrm>
            <a:off x="8001809" y="1464251"/>
            <a:ext cx="2275718" cy="2441124"/>
          </a:xfrm>
          <a:prstGeom prst="rect">
            <a:avLst/>
          </a:prstGeom>
        </p:spPr>
      </p:pic>
      <p:pic>
        <p:nvPicPr>
          <p:cNvPr id="6" name="Picture 5" descr="A picture containing text, circle, screenshot, colorfulness&#10;&#10;Description automatically generated">
            <a:extLst>
              <a:ext uri="{FF2B5EF4-FFF2-40B4-BE49-F238E27FC236}">
                <a16:creationId xmlns:a16="http://schemas.microsoft.com/office/drawing/2014/main" id="{3FDC4670-4A2E-ECF5-1548-8D9F957BE2CB}"/>
              </a:ext>
            </a:extLst>
          </p:cNvPr>
          <p:cNvPicPr>
            <a:picLocks noChangeAspect="1"/>
          </p:cNvPicPr>
          <p:nvPr/>
        </p:nvPicPr>
        <p:blipFill>
          <a:blip r:embed="rId5"/>
          <a:stretch>
            <a:fillRect/>
          </a:stretch>
        </p:blipFill>
        <p:spPr>
          <a:xfrm>
            <a:off x="1867928" y="4093092"/>
            <a:ext cx="2402512" cy="2402512"/>
          </a:xfrm>
          <a:prstGeom prst="rect">
            <a:avLst/>
          </a:prstGeom>
        </p:spPr>
      </p:pic>
      <p:pic>
        <p:nvPicPr>
          <p:cNvPr id="7" name="Picture 6" descr="A picture containing text, circle, screenshot, diagram&#10;&#10;Description automatically generated">
            <a:extLst>
              <a:ext uri="{FF2B5EF4-FFF2-40B4-BE49-F238E27FC236}">
                <a16:creationId xmlns:a16="http://schemas.microsoft.com/office/drawing/2014/main" id="{93503C30-07B1-329A-94A7-A848BF1CE974}"/>
              </a:ext>
            </a:extLst>
          </p:cNvPr>
          <p:cNvPicPr>
            <a:picLocks noChangeAspect="1"/>
          </p:cNvPicPr>
          <p:nvPr/>
        </p:nvPicPr>
        <p:blipFill>
          <a:blip r:embed="rId6"/>
          <a:stretch>
            <a:fillRect/>
          </a:stretch>
        </p:blipFill>
        <p:spPr>
          <a:xfrm>
            <a:off x="4984809" y="4093092"/>
            <a:ext cx="2402512" cy="2389619"/>
          </a:xfrm>
          <a:prstGeom prst="rect">
            <a:avLst/>
          </a:prstGeom>
        </p:spPr>
      </p:pic>
      <p:pic>
        <p:nvPicPr>
          <p:cNvPr id="8" name="Picture 7" descr="A picture containing text, screenshot, circle, diagram">
            <a:extLst>
              <a:ext uri="{FF2B5EF4-FFF2-40B4-BE49-F238E27FC236}">
                <a16:creationId xmlns:a16="http://schemas.microsoft.com/office/drawing/2014/main" id="{6CD4A2B1-2D8E-D6A6-4CFF-6FA7C1ADD5A4}"/>
              </a:ext>
            </a:extLst>
          </p:cNvPr>
          <p:cNvPicPr>
            <a:picLocks noChangeAspect="1"/>
          </p:cNvPicPr>
          <p:nvPr/>
        </p:nvPicPr>
        <p:blipFill>
          <a:blip r:embed="rId7"/>
          <a:stretch>
            <a:fillRect/>
          </a:stretch>
        </p:blipFill>
        <p:spPr>
          <a:xfrm>
            <a:off x="8001809" y="4093093"/>
            <a:ext cx="2275718" cy="2389618"/>
          </a:xfrm>
          <a:prstGeom prst="rect">
            <a:avLst/>
          </a:prstGeom>
        </p:spPr>
      </p:pic>
    </p:spTree>
    <p:extLst>
      <p:ext uri="{BB962C8B-B14F-4D97-AF65-F5344CB8AC3E}">
        <p14:creationId xmlns:p14="http://schemas.microsoft.com/office/powerpoint/2010/main" val="78359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E1E5F-CB84-DA34-956F-C45608424293}"/>
              </a:ext>
            </a:extLst>
          </p:cNvPr>
          <p:cNvSpPr txBox="1"/>
          <p:nvPr/>
        </p:nvSpPr>
        <p:spPr>
          <a:xfrm>
            <a:off x="2031141" y="394300"/>
            <a:ext cx="8862647" cy="1138773"/>
          </a:xfrm>
          <a:prstGeom prst="rect">
            <a:avLst/>
          </a:prstGeom>
          <a:noFill/>
        </p:spPr>
        <p:txBody>
          <a:bodyPr wrap="square" rtlCol="0">
            <a:spAutoFit/>
          </a:bodyPr>
          <a:lstStyle/>
          <a:p>
            <a:r>
              <a:rPr lang="en-US" sz="3200" b="1" u="sng" dirty="0"/>
              <a:t>US Encounters</a:t>
            </a:r>
            <a:r>
              <a:rPr lang="en-US" sz="2400" b="1" u="sng" dirty="0"/>
              <a:t>: Analysis of the trend of UFO shapes</a:t>
            </a:r>
          </a:p>
          <a:p>
            <a:r>
              <a:rPr lang="en-US" dirty="0"/>
              <a:t>	- used our data to look at the UFO shapes and binning into decades</a:t>
            </a:r>
          </a:p>
          <a:p>
            <a:r>
              <a:rPr lang="en-US" dirty="0"/>
              <a:t>	- saw trends in popularity as 6 shapes were the most popular in 6 decades</a:t>
            </a:r>
          </a:p>
        </p:txBody>
      </p:sp>
      <p:pic>
        <p:nvPicPr>
          <p:cNvPr id="6" name="Picture 5" descr="A picture containing text, screenshot, circle, diagram&#10;&#10;Description automatically generated">
            <a:extLst>
              <a:ext uri="{FF2B5EF4-FFF2-40B4-BE49-F238E27FC236}">
                <a16:creationId xmlns:a16="http://schemas.microsoft.com/office/drawing/2014/main" id="{2121EEFC-856F-6450-5B79-D69EB4762257}"/>
              </a:ext>
            </a:extLst>
          </p:cNvPr>
          <p:cNvPicPr>
            <a:picLocks noChangeAspect="1"/>
          </p:cNvPicPr>
          <p:nvPr/>
        </p:nvPicPr>
        <p:blipFill>
          <a:blip r:embed="rId2"/>
          <a:stretch>
            <a:fillRect/>
          </a:stretch>
        </p:blipFill>
        <p:spPr>
          <a:xfrm>
            <a:off x="1906839" y="1528330"/>
            <a:ext cx="2402512" cy="2441124"/>
          </a:xfrm>
          <a:prstGeom prst="rect">
            <a:avLst/>
          </a:prstGeom>
        </p:spPr>
      </p:pic>
      <p:pic>
        <p:nvPicPr>
          <p:cNvPr id="7" name="Picture 6" descr="A picture containing text, screenshot, circle, diagram&#10;&#10;Description automatically generated">
            <a:extLst>
              <a:ext uri="{FF2B5EF4-FFF2-40B4-BE49-F238E27FC236}">
                <a16:creationId xmlns:a16="http://schemas.microsoft.com/office/drawing/2014/main" id="{15252C1E-068D-196D-8EDD-516E85288773}"/>
              </a:ext>
            </a:extLst>
          </p:cNvPr>
          <p:cNvPicPr>
            <a:picLocks noChangeAspect="1"/>
          </p:cNvPicPr>
          <p:nvPr/>
        </p:nvPicPr>
        <p:blipFill>
          <a:blip r:embed="rId3"/>
          <a:stretch>
            <a:fillRect/>
          </a:stretch>
        </p:blipFill>
        <p:spPr>
          <a:xfrm>
            <a:off x="5023721" y="1522618"/>
            <a:ext cx="2388807" cy="2427826"/>
          </a:xfrm>
          <a:prstGeom prst="rect">
            <a:avLst/>
          </a:prstGeom>
        </p:spPr>
      </p:pic>
      <p:pic>
        <p:nvPicPr>
          <p:cNvPr id="8" name="Picture 7" descr="A picture containing text, screenshot, circle, diagram&#10;&#10;Description automatically generated">
            <a:extLst>
              <a:ext uri="{FF2B5EF4-FFF2-40B4-BE49-F238E27FC236}">
                <a16:creationId xmlns:a16="http://schemas.microsoft.com/office/drawing/2014/main" id="{03214254-F2B8-F280-D583-474B1714481B}"/>
              </a:ext>
            </a:extLst>
          </p:cNvPr>
          <p:cNvPicPr>
            <a:picLocks noChangeAspect="1"/>
          </p:cNvPicPr>
          <p:nvPr/>
        </p:nvPicPr>
        <p:blipFill>
          <a:blip r:embed="rId4"/>
          <a:stretch>
            <a:fillRect/>
          </a:stretch>
        </p:blipFill>
        <p:spPr>
          <a:xfrm>
            <a:off x="8040721" y="1522619"/>
            <a:ext cx="2275718" cy="2441124"/>
          </a:xfrm>
          <a:prstGeom prst="rect">
            <a:avLst/>
          </a:prstGeom>
        </p:spPr>
      </p:pic>
      <p:pic>
        <p:nvPicPr>
          <p:cNvPr id="9" name="Picture 8" descr="A picture containing text, circle, screenshot, colorfulness&#10;&#10;Description automatically generated">
            <a:extLst>
              <a:ext uri="{FF2B5EF4-FFF2-40B4-BE49-F238E27FC236}">
                <a16:creationId xmlns:a16="http://schemas.microsoft.com/office/drawing/2014/main" id="{51422EAD-1C8C-F918-E70E-881892E099C8}"/>
              </a:ext>
            </a:extLst>
          </p:cNvPr>
          <p:cNvPicPr>
            <a:picLocks noChangeAspect="1"/>
          </p:cNvPicPr>
          <p:nvPr/>
        </p:nvPicPr>
        <p:blipFill>
          <a:blip r:embed="rId5"/>
          <a:stretch>
            <a:fillRect/>
          </a:stretch>
        </p:blipFill>
        <p:spPr>
          <a:xfrm>
            <a:off x="1906840" y="4151460"/>
            <a:ext cx="2402512" cy="2402512"/>
          </a:xfrm>
          <a:prstGeom prst="rect">
            <a:avLst/>
          </a:prstGeom>
        </p:spPr>
      </p:pic>
      <p:pic>
        <p:nvPicPr>
          <p:cNvPr id="10" name="Picture 9" descr="A picture containing text, circle, screenshot, diagram&#10;&#10;Description automatically generated">
            <a:extLst>
              <a:ext uri="{FF2B5EF4-FFF2-40B4-BE49-F238E27FC236}">
                <a16:creationId xmlns:a16="http://schemas.microsoft.com/office/drawing/2014/main" id="{38D19CBE-3FF9-10E2-6991-EC06561778DA}"/>
              </a:ext>
            </a:extLst>
          </p:cNvPr>
          <p:cNvPicPr>
            <a:picLocks noChangeAspect="1"/>
          </p:cNvPicPr>
          <p:nvPr/>
        </p:nvPicPr>
        <p:blipFill>
          <a:blip r:embed="rId6"/>
          <a:stretch>
            <a:fillRect/>
          </a:stretch>
        </p:blipFill>
        <p:spPr>
          <a:xfrm>
            <a:off x="5023721" y="4151460"/>
            <a:ext cx="2402512" cy="2389619"/>
          </a:xfrm>
          <a:prstGeom prst="rect">
            <a:avLst/>
          </a:prstGeom>
        </p:spPr>
      </p:pic>
      <p:pic>
        <p:nvPicPr>
          <p:cNvPr id="11" name="Picture 10" descr="A picture containing text, screenshot, circle, diagram">
            <a:extLst>
              <a:ext uri="{FF2B5EF4-FFF2-40B4-BE49-F238E27FC236}">
                <a16:creationId xmlns:a16="http://schemas.microsoft.com/office/drawing/2014/main" id="{F3A4D43A-E695-8D03-AB5C-4C78DE5AB20B}"/>
              </a:ext>
            </a:extLst>
          </p:cNvPr>
          <p:cNvPicPr>
            <a:picLocks noChangeAspect="1"/>
          </p:cNvPicPr>
          <p:nvPr/>
        </p:nvPicPr>
        <p:blipFill>
          <a:blip r:embed="rId7"/>
          <a:stretch>
            <a:fillRect/>
          </a:stretch>
        </p:blipFill>
        <p:spPr>
          <a:xfrm>
            <a:off x="8040721" y="4151461"/>
            <a:ext cx="2275718" cy="2389618"/>
          </a:xfrm>
          <a:prstGeom prst="rect">
            <a:avLst/>
          </a:prstGeom>
        </p:spPr>
      </p:pic>
      <p:sp>
        <p:nvSpPr>
          <p:cNvPr id="12" name="TextBox 11">
            <a:extLst>
              <a:ext uri="{FF2B5EF4-FFF2-40B4-BE49-F238E27FC236}">
                <a16:creationId xmlns:a16="http://schemas.microsoft.com/office/drawing/2014/main" id="{9A42DCF0-614D-C77B-E17F-EBF4EF3BA1DA}"/>
              </a:ext>
            </a:extLst>
          </p:cNvPr>
          <p:cNvSpPr txBox="1"/>
          <p:nvPr/>
        </p:nvSpPr>
        <p:spPr>
          <a:xfrm>
            <a:off x="1750028" y="1522618"/>
            <a:ext cx="9228260" cy="5078313"/>
          </a:xfrm>
          <a:prstGeom prst="rect">
            <a:avLst/>
          </a:prstGeom>
          <a:solidFill>
            <a:srgbClr val="26332F">
              <a:alpha val="70000"/>
            </a:srgbClr>
          </a:solid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13" name="Picture 12">
            <a:extLst>
              <a:ext uri="{FF2B5EF4-FFF2-40B4-BE49-F238E27FC236}">
                <a16:creationId xmlns:a16="http://schemas.microsoft.com/office/drawing/2014/main" id="{EA11F133-3C7B-F298-B110-0EE577F261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1746" y="1517131"/>
            <a:ext cx="6328677" cy="4746508"/>
          </a:xfrm>
          <a:prstGeom prst="rect">
            <a:avLst/>
          </a:prstGeom>
        </p:spPr>
      </p:pic>
    </p:spTree>
    <p:extLst>
      <p:ext uri="{BB962C8B-B14F-4D97-AF65-F5344CB8AC3E}">
        <p14:creationId xmlns:p14="http://schemas.microsoft.com/office/powerpoint/2010/main" val="386057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E1E5F-CB84-DA34-956F-C45608424293}"/>
              </a:ext>
            </a:extLst>
          </p:cNvPr>
          <p:cNvSpPr txBox="1"/>
          <p:nvPr/>
        </p:nvSpPr>
        <p:spPr>
          <a:xfrm>
            <a:off x="2031141" y="394300"/>
            <a:ext cx="8862647" cy="1138773"/>
          </a:xfrm>
          <a:prstGeom prst="rect">
            <a:avLst/>
          </a:prstGeom>
          <a:noFill/>
        </p:spPr>
        <p:txBody>
          <a:bodyPr wrap="square" rtlCol="0">
            <a:spAutoFit/>
          </a:bodyPr>
          <a:lstStyle/>
          <a:p>
            <a:r>
              <a:rPr lang="en-US" sz="3200" b="1" u="sng" dirty="0"/>
              <a:t>US Encounters</a:t>
            </a:r>
            <a:r>
              <a:rPr lang="en-US" sz="2400" b="1" u="sng" dirty="0"/>
              <a:t>: Analysis of the trend of UFO shapes</a:t>
            </a:r>
          </a:p>
          <a:p>
            <a:r>
              <a:rPr lang="en-US" dirty="0"/>
              <a:t>	- used our data to look at the UFO shapes and binning into decades</a:t>
            </a:r>
          </a:p>
          <a:p>
            <a:r>
              <a:rPr lang="en-US" dirty="0"/>
              <a:t>	- saw trends in popularity as 6 shapes were the most popular in 6 decades</a:t>
            </a:r>
          </a:p>
        </p:txBody>
      </p:sp>
      <p:pic>
        <p:nvPicPr>
          <p:cNvPr id="6" name="Picture 5" descr="A picture containing text, screenshot, circle, diagram&#10;&#10;Description automatically generated">
            <a:extLst>
              <a:ext uri="{FF2B5EF4-FFF2-40B4-BE49-F238E27FC236}">
                <a16:creationId xmlns:a16="http://schemas.microsoft.com/office/drawing/2014/main" id="{2121EEFC-856F-6450-5B79-D69EB4762257}"/>
              </a:ext>
            </a:extLst>
          </p:cNvPr>
          <p:cNvPicPr>
            <a:picLocks noChangeAspect="1"/>
          </p:cNvPicPr>
          <p:nvPr/>
        </p:nvPicPr>
        <p:blipFill>
          <a:blip r:embed="rId2"/>
          <a:stretch>
            <a:fillRect/>
          </a:stretch>
        </p:blipFill>
        <p:spPr>
          <a:xfrm>
            <a:off x="1906839" y="1528330"/>
            <a:ext cx="2402512" cy="2441124"/>
          </a:xfrm>
          <a:prstGeom prst="rect">
            <a:avLst/>
          </a:prstGeom>
        </p:spPr>
      </p:pic>
      <p:pic>
        <p:nvPicPr>
          <p:cNvPr id="7" name="Picture 6" descr="A picture containing text, screenshot, circle, diagram&#10;&#10;Description automatically generated">
            <a:extLst>
              <a:ext uri="{FF2B5EF4-FFF2-40B4-BE49-F238E27FC236}">
                <a16:creationId xmlns:a16="http://schemas.microsoft.com/office/drawing/2014/main" id="{15252C1E-068D-196D-8EDD-516E85288773}"/>
              </a:ext>
            </a:extLst>
          </p:cNvPr>
          <p:cNvPicPr>
            <a:picLocks noChangeAspect="1"/>
          </p:cNvPicPr>
          <p:nvPr/>
        </p:nvPicPr>
        <p:blipFill>
          <a:blip r:embed="rId3"/>
          <a:stretch>
            <a:fillRect/>
          </a:stretch>
        </p:blipFill>
        <p:spPr>
          <a:xfrm>
            <a:off x="5023721" y="1522618"/>
            <a:ext cx="2388807" cy="2427826"/>
          </a:xfrm>
          <a:prstGeom prst="rect">
            <a:avLst/>
          </a:prstGeom>
        </p:spPr>
      </p:pic>
      <p:pic>
        <p:nvPicPr>
          <p:cNvPr id="8" name="Picture 7" descr="A picture containing text, screenshot, circle, diagram&#10;&#10;Description automatically generated">
            <a:extLst>
              <a:ext uri="{FF2B5EF4-FFF2-40B4-BE49-F238E27FC236}">
                <a16:creationId xmlns:a16="http://schemas.microsoft.com/office/drawing/2014/main" id="{03214254-F2B8-F280-D583-474B1714481B}"/>
              </a:ext>
            </a:extLst>
          </p:cNvPr>
          <p:cNvPicPr>
            <a:picLocks noChangeAspect="1"/>
          </p:cNvPicPr>
          <p:nvPr/>
        </p:nvPicPr>
        <p:blipFill>
          <a:blip r:embed="rId4"/>
          <a:stretch>
            <a:fillRect/>
          </a:stretch>
        </p:blipFill>
        <p:spPr>
          <a:xfrm>
            <a:off x="8040721" y="1522619"/>
            <a:ext cx="2275718" cy="2441124"/>
          </a:xfrm>
          <a:prstGeom prst="rect">
            <a:avLst/>
          </a:prstGeom>
        </p:spPr>
      </p:pic>
      <p:pic>
        <p:nvPicPr>
          <p:cNvPr id="9" name="Picture 8" descr="A picture containing text, circle, screenshot, colorfulness&#10;&#10;Description automatically generated">
            <a:extLst>
              <a:ext uri="{FF2B5EF4-FFF2-40B4-BE49-F238E27FC236}">
                <a16:creationId xmlns:a16="http://schemas.microsoft.com/office/drawing/2014/main" id="{51422EAD-1C8C-F918-E70E-881892E099C8}"/>
              </a:ext>
            </a:extLst>
          </p:cNvPr>
          <p:cNvPicPr>
            <a:picLocks noChangeAspect="1"/>
          </p:cNvPicPr>
          <p:nvPr/>
        </p:nvPicPr>
        <p:blipFill>
          <a:blip r:embed="rId5"/>
          <a:stretch>
            <a:fillRect/>
          </a:stretch>
        </p:blipFill>
        <p:spPr>
          <a:xfrm>
            <a:off x="1906840" y="4151460"/>
            <a:ext cx="2402512" cy="2402512"/>
          </a:xfrm>
          <a:prstGeom prst="rect">
            <a:avLst/>
          </a:prstGeom>
        </p:spPr>
      </p:pic>
      <p:pic>
        <p:nvPicPr>
          <p:cNvPr id="10" name="Picture 9" descr="A picture containing text, circle, screenshot, diagram&#10;&#10;Description automatically generated">
            <a:extLst>
              <a:ext uri="{FF2B5EF4-FFF2-40B4-BE49-F238E27FC236}">
                <a16:creationId xmlns:a16="http://schemas.microsoft.com/office/drawing/2014/main" id="{38D19CBE-3FF9-10E2-6991-EC06561778DA}"/>
              </a:ext>
            </a:extLst>
          </p:cNvPr>
          <p:cNvPicPr>
            <a:picLocks noChangeAspect="1"/>
          </p:cNvPicPr>
          <p:nvPr/>
        </p:nvPicPr>
        <p:blipFill>
          <a:blip r:embed="rId6"/>
          <a:stretch>
            <a:fillRect/>
          </a:stretch>
        </p:blipFill>
        <p:spPr>
          <a:xfrm>
            <a:off x="5023721" y="4151460"/>
            <a:ext cx="2402512" cy="2389619"/>
          </a:xfrm>
          <a:prstGeom prst="rect">
            <a:avLst/>
          </a:prstGeom>
        </p:spPr>
      </p:pic>
      <p:pic>
        <p:nvPicPr>
          <p:cNvPr id="11" name="Picture 10" descr="A picture containing text, screenshot, circle, diagram">
            <a:extLst>
              <a:ext uri="{FF2B5EF4-FFF2-40B4-BE49-F238E27FC236}">
                <a16:creationId xmlns:a16="http://schemas.microsoft.com/office/drawing/2014/main" id="{F3A4D43A-E695-8D03-AB5C-4C78DE5AB20B}"/>
              </a:ext>
            </a:extLst>
          </p:cNvPr>
          <p:cNvPicPr>
            <a:picLocks noChangeAspect="1"/>
          </p:cNvPicPr>
          <p:nvPr/>
        </p:nvPicPr>
        <p:blipFill>
          <a:blip r:embed="rId7"/>
          <a:stretch>
            <a:fillRect/>
          </a:stretch>
        </p:blipFill>
        <p:spPr>
          <a:xfrm>
            <a:off x="8040721" y="4151461"/>
            <a:ext cx="2275718" cy="2389618"/>
          </a:xfrm>
          <a:prstGeom prst="rect">
            <a:avLst/>
          </a:prstGeom>
        </p:spPr>
      </p:pic>
      <p:pic>
        <p:nvPicPr>
          <p:cNvPr id="13" name="Picture 12">
            <a:extLst>
              <a:ext uri="{FF2B5EF4-FFF2-40B4-BE49-F238E27FC236}">
                <a16:creationId xmlns:a16="http://schemas.microsoft.com/office/drawing/2014/main" id="{EA11F133-3C7B-F298-B110-0EE577F261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1746" y="1517131"/>
            <a:ext cx="6698597" cy="5023948"/>
          </a:xfrm>
          <a:prstGeom prst="rect">
            <a:avLst/>
          </a:prstGeom>
        </p:spPr>
      </p:pic>
      <p:sp>
        <p:nvSpPr>
          <p:cNvPr id="12" name="TextBox 11">
            <a:extLst>
              <a:ext uri="{FF2B5EF4-FFF2-40B4-BE49-F238E27FC236}">
                <a16:creationId xmlns:a16="http://schemas.microsoft.com/office/drawing/2014/main" id="{9A42DCF0-614D-C77B-E17F-EBF4EF3BA1DA}"/>
              </a:ext>
            </a:extLst>
          </p:cNvPr>
          <p:cNvSpPr txBox="1"/>
          <p:nvPr/>
        </p:nvSpPr>
        <p:spPr>
          <a:xfrm>
            <a:off x="1848334" y="1489948"/>
            <a:ext cx="9228260" cy="5078313"/>
          </a:xfrm>
          <a:prstGeom prst="rect">
            <a:avLst/>
          </a:prstGeom>
          <a:solidFill>
            <a:srgbClr val="26332F">
              <a:alpha val="48000"/>
            </a:srgbClr>
          </a:solid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3" name="Picture 2">
            <a:extLst>
              <a:ext uri="{FF2B5EF4-FFF2-40B4-BE49-F238E27FC236}">
                <a16:creationId xmlns:a16="http://schemas.microsoft.com/office/drawing/2014/main" id="{5A2626C1-584E-AFDC-B52C-DC9CC47C2C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3517" y="1826706"/>
            <a:ext cx="4879960" cy="3132494"/>
          </a:xfrm>
          <a:prstGeom prst="rect">
            <a:avLst/>
          </a:prstGeom>
        </p:spPr>
      </p:pic>
    </p:spTree>
    <p:extLst>
      <p:ext uri="{BB962C8B-B14F-4D97-AF65-F5344CB8AC3E}">
        <p14:creationId xmlns:p14="http://schemas.microsoft.com/office/powerpoint/2010/main" val="298963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590" y="581332"/>
            <a:ext cx="7902590" cy="5926943"/>
          </a:xfrm>
          <a:prstGeom prst="rect">
            <a:avLst/>
          </a:prstGeom>
        </p:spPr>
      </p:pic>
    </p:spTree>
    <p:extLst>
      <p:ext uri="{BB962C8B-B14F-4D97-AF65-F5344CB8AC3E}">
        <p14:creationId xmlns:p14="http://schemas.microsoft.com/office/powerpoint/2010/main" val="199495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4B3B8-AB6E-B818-982A-66297D52A866}"/>
              </a:ext>
            </a:extLst>
          </p:cNvPr>
          <p:cNvSpPr txBox="1">
            <a:spLocks/>
          </p:cNvSpPr>
          <p:nvPr/>
        </p:nvSpPr>
        <p:spPr>
          <a:xfrm>
            <a:off x="1031307" y="176893"/>
            <a:ext cx="11247405" cy="1523494"/>
          </a:xfrm>
          <a:prstGeom prst="rect">
            <a:avLst/>
          </a:prstGeom>
          <a:solidFill>
            <a:srgbClr val="26332F">
              <a:alpha val="22000"/>
            </a:srgbClr>
          </a:solidFill>
        </p:spPr>
        <p:txBody>
          <a:bodyPr wrap="square" rtlCol="0">
            <a:spAutoFit/>
          </a:bodyPr>
          <a:lstStyle/>
          <a:p>
            <a:r>
              <a:rPr lang="en-US" sz="3600" b="1" u="sng" dirty="0"/>
              <a:t>T-testing:</a:t>
            </a:r>
            <a:r>
              <a:rPr lang="en-US" sz="2800" u="sng" dirty="0"/>
              <a:t> using time duration of observation</a:t>
            </a:r>
            <a:endParaRPr lang="en-US" sz="3200" u="sng" dirty="0"/>
          </a:p>
          <a:p>
            <a:endParaRPr lang="en-US" sz="600" dirty="0"/>
          </a:p>
          <a:p>
            <a:r>
              <a:rPr lang="en-US" sz="1700" dirty="0"/>
              <a:t>	- We looked at the significant difference between each region with respect to the average length of encounter</a:t>
            </a:r>
          </a:p>
          <a:p>
            <a:endParaRPr lang="en-US" sz="1700" dirty="0"/>
          </a:p>
          <a:p>
            <a:r>
              <a:rPr lang="en-US" sz="1700" dirty="0"/>
              <a:t>	- Null Hypothesis: the difference in means for each pair of regions is zero (“the means	are the same”)</a:t>
            </a:r>
          </a:p>
        </p:txBody>
      </p:sp>
      <p:sp>
        <p:nvSpPr>
          <p:cNvPr id="3" name="TextBox 2">
            <a:extLst>
              <a:ext uri="{FF2B5EF4-FFF2-40B4-BE49-F238E27FC236}">
                <a16:creationId xmlns:a16="http://schemas.microsoft.com/office/drawing/2014/main" id="{D1383850-068C-AE92-FFC4-C2322FB5BD04}"/>
              </a:ext>
            </a:extLst>
          </p:cNvPr>
          <p:cNvSpPr txBox="1"/>
          <p:nvPr/>
        </p:nvSpPr>
        <p:spPr>
          <a:xfrm>
            <a:off x="7796839" y="1930411"/>
            <a:ext cx="3608962" cy="4524315"/>
          </a:xfrm>
          <a:prstGeom prst="rect">
            <a:avLst/>
          </a:prstGeom>
          <a:solidFill>
            <a:srgbClr val="26332F">
              <a:alpha val="31000"/>
            </a:srgbClr>
          </a:solidFill>
        </p:spPr>
        <p:txBody>
          <a:bodyPr wrap="square" rtlCol="0">
            <a:spAutoFit/>
          </a:bodyPr>
          <a:lstStyle/>
          <a:p>
            <a:r>
              <a:rPr lang="en-US" dirty="0"/>
              <a:t> - We can reject the null hypothesis of “no difference in mean” and say that the true </a:t>
            </a:r>
            <a:r>
              <a:rPr lang="en-US" u="sng" dirty="0"/>
              <a:t>difference in means </a:t>
            </a:r>
            <a:r>
              <a:rPr lang="en-US" dirty="0"/>
              <a:t>is not equal to zero for the pairs highlighted in yellow.</a:t>
            </a:r>
          </a:p>
          <a:p>
            <a:endParaRPr lang="en-US" dirty="0"/>
          </a:p>
          <a:p>
            <a:r>
              <a:rPr lang="en-US" dirty="0"/>
              <a:t> - </a:t>
            </a:r>
            <a:r>
              <a:rPr lang="en-US" dirty="0" err="1"/>
              <a:t>ie</a:t>
            </a:r>
            <a:r>
              <a:rPr lang="en-US" dirty="0"/>
              <a:t>, SW’s average of 154.83 seconds is different than the means in other regions</a:t>
            </a:r>
          </a:p>
          <a:p>
            <a:endParaRPr lang="en-US" dirty="0"/>
          </a:p>
          <a:p>
            <a:r>
              <a:rPr lang="en-US" dirty="0"/>
              <a:t> - Note that the p-values between W, NE, and SE (green) are higher and we can say that the true difference in means </a:t>
            </a:r>
            <a:r>
              <a:rPr lang="en-US" u="sng" dirty="0"/>
              <a:t>IS</a:t>
            </a:r>
            <a:r>
              <a:rPr lang="en-US" dirty="0"/>
              <a:t> equal to zero</a:t>
            </a:r>
          </a:p>
        </p:txBody>
      </p:sp>
      <p:sp>
        <p:nvSpPr>
          <p:cNvPr id="5" name="TextBox 4">
            <a:extLst>
              <a:ext uri="{FF2B5EF4-FFF2-40B4-BE49-F238E27FC236}">
                <a16:creationId xmlns:a16="http://schemas.microsoft.com/office/drawing/2014/main" id="{6394BA2E-182A-87F2-3F81-8BE6D3A9E6DE}"/>
              </a:ext>
            </a:extLst>
          </p:cNvPr>
          <p:cNvSpPr txBox="1"/>
          <p:nvPr/>
        </p:nvSpPr>
        <p:spPr>
          <a:xfrm>
            <a:off x="1854884" y="5684803"/>
            <a:ext cx="6253211" cy="1169551"/>
          </a:xfrm>
          <a:prstGeom prst="rect">
            <a:avLst/>
          </a:prstGeom>
          <a:noFill/>
        </p:spPr>
        <p:txBody>
          <a:bodyPr wrap="square" rtlCol="0">
            <a:spAutoFit/>
          </a:bodyPr>
          <a:lstStyle/>
          <a:p>
            <a:r>
              <a:rPr lang="en-US" sz="1400" dirty="0"/>
              <a:t>Means:	MW: 	173.89 seconds</a:t>
            </a:r>
          </a:p>
          <a:p>
            <a:r>
              <a:rPr lang="en-US" sz="1400" dirty="0"/>
              <a:t>		 W: 	170.38 seconds</a:t>
            </a:r>
          </a:p>
          <a:p>
            <a:r>
              <a:rPr lang="en-US" sz="1400" dirty="0"/>
              <a:t>		NE: 	169.19 seconds		</a:t>
            </a:r>
          </a:p>
          <a:p>
            <a:r>
              <a:rPr lang="en-US" sz="1400" dirty="0"/>
              <a:t>		SE: 	168.05 seconds</a:t>
            </a:r>
          </a:p>
          <a:p>
            <a:r>
              <a:rPr lang="en-US" sz="1400" dirty="0"/>
              <a:t>		SW:	154.83 seconds</a:t>
            </a:r>
          </a:p>
        </p:txBody>
      </p:sp>
      <p:sp>
        <p:nvSpPr>
          <p:cNvPr id="6" name="TextBox 5">
            <a:extLst>
              <a:ext uri="{FF2B5EF4-FFF2-40B4-BE49-F238E27FC236}">
                <a16:creationId xmlns:a16="http://schemas.microsoft.com/office/drawing/2014/main" id="{90407913-0F6E-B51A-8C9C-52F37EFED779}"/>
              </a:ext>
            </a:extLst>
          </p:cNvPr>
          <p:cNvSpPr txBox="1"/>
          <p:nvPr/>
        </p:nvSpPr>
        <p:spPr>
          <a:xfrm>
            <a:off x="2945902" y="1699579"/>
            <a:ext cx="2956952" cy="461665"/>
          </a:xfrm>
          <a:prstGeom prst="rect">
            <a:avLst/>
          </a:prstGeom>
          <a:noFill/>
        </p:spPr>
        <p:txBody>
          <a:bodyPr wrap="square" rtlCol="0">
            <a:spAutoFit/>
          </a:bodyPr>
          <a:lstStyle/>
          <a:p>
            <a:pPr algn="ctr"/>
            <a:r>
              <a:rPr lang="en-US" sz="2400" b="1" u="sng" dirty="0"/>
              <a:t>T-test p-values</a:t>
            </a:r>
          </a:p>
        </p:txBody>
      </p:sp>
      <p:pic>
        <p:nvPicPr>
          <p:cNvPr id="7" name="Picture 6"/>
          <p:cNvPicPr>
            <a:picLocks noChangeAspect="1"/>
          </p:cNvPicPr>
          <p:nvPr/>
        </p:nvPicPr>
        <p:blipFill>
          <a:blip r:embed="rId2"/>
          <a:stretch>
            <a:fillRect/>
          </a:stretch>
        </p:blipFill>
        <p:spPr>
          <a:xfrm>
            <a:off x="1808156" y="2224799"/>
            <a:ext cx="5232444" cy="3229980"/>
          </a:xfrm>
          <a:prstGeom prst="rect">
            <a:avLst/>
          </a:prstGeom>
        </p:spPr>
      </p:pic>
    </p:spTree>
    <p:extLst>
      <p:ext uri="{BB962C8B-B14F-4D97-AF65-F5344CB8AC3E}">
        <p14:creationId xmlns:p14="http://schemas.microsoft.com/office/powerpoint/2010/main" val="540179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1793" y="1356914"/>
            <a:ext cx="7270923" cy="4362554"/>
          </a:xfrm>
          <a:prstGeom prst="rect">
            <a:avLst/>
          </a:prstGeom>
        </p:spPr>
      </p:pic>
      <p:sp>
        <p:nvSpPr>
          <p:cNvPr id="2" name="TextBox 1"/>
          <p:cNvSpPr txBox="1"/>
          <p:nvPr/>
        </p:nvSpPr>
        <p:spPr>
          <a:xfrm>
            <a:off x="3078760" y="360727"/>
            <a:ext cx="6660858" cy="369332"/>
          </a:xfrm>
          <a:prstGeom prst="rect">
            <a:avLst/>
          </a:prstGeom>
          <a:noFill/>
        </p:spPr>
        <p:txBody>
          <a:bodyPr wrap="square" rtlCol="0">
            <a:spAutoFit/>
          </a:bodyPr>
          <a:lstStyle/>
          <a:p>
            <a:r>
              <a:rPr lang="en-US" dirty="0"/>
              <a:t>                            Sightings per Decade</a:t>
            </a:r>
          </a:p>
        </p:txBody>
      </p:sp>
    </p:spTree>
    <p:extLst>
      <p:ext uri="{BB962C8B-B14F-4D97-AF65-F5344CB8AC3E}">
        <p14:creationId xmlns:p14="http://schemas.microsoft.com/office/powerpoint/2010/main" val="2184893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493" y="1008796"/>
            <a:ext cx="8734574" cy="5240745"/>
          </a:xfrm>
          <a:prstGeom prst="rect">
            <a:avLst/>
          </a:prstGeom>
        </p:spPr>
      </p:pic>
    </p:spTree>
    <p:extLst>
      <p:ext uri="{BB962C8B-B14F-4D97-AF65-F5344CB8AC3E}">
        <p14:creationId xmlns:p14="http://schemas.microsoft.com/office/powerpoint/2010/main" val="90452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909" y="1376010"/>
            <a:ext cx="10595654" cy="5297827"/>
          </a:xfrm>
          <a:prstGeom prst="rect">
            <a:avLst/>
          </a:prstGeom>
        </p:spPr>
      </p:pic>
      <p:sp>
        <p:nvSpPr>
          <p:cNvPr id="3" name="TextBox 2"/>
          <p:cNvSpPr txBox="1"/>
          <p:nvPr/>
        </p:nvSpPr>
        <p:spPr>
          <a:xfrm>
            <a:off x="2514715" y="503339"/>
            <a:ext cx="7250070" cy="369332"/>
          </a:xfrm>
          <a:prstGeom prst="rect">
            <a:avLst/>
          </a:prstGeom>
          <a:noFill/>
        </p:spPr>
        <p:txBody>
          <a:bodyPr wrap="square" rtlCol="0">
            <a:spAutoFit/>
          </a:bodyPr>
          <a:lstStyle/>
          <a:p>
            <a:r>
              <a:rPr lang="en-US" dirty="0"/>
              <a:t>		UFOs Sightings Trend Over the Decades</a:t>
            </a:r>
          </a:p>
        </p:txBody>
      </p:sp>
    </p:spTree>
    <p:extLst>
      <p:ext uri="{BB962C8B-B14F-4D97-AF65-F5344CB8AC3E}">
        <p14:creationId xmlns:p14="http://schemas.microsoft.com/office/powerpoint/2010/main" val="335137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4D90D32D-5BB9-688F-EDEB-006500A7B19E}"/>
              </a:ext>
            </a:extLst>
          </p:cNvPr>
          <p:cNvPicPr>
            <a:picLocks noChangeAspect="1"/>
          </p:cNvPicPr>
          <p:nvPr/>
        </p:nvPicPr>
        <p:blipFill>
          <a:blip r:embed="rId4"/>
          <a:stretch>
            <a:fillRect/>
          </a:stretch>
        </p:blipFill>
        <p:spPr>
          <a:xfrm>
            <a:off x="1276988" y="589605"/>
            <a:ext cx="9709803" cy="5825882"/>
          </a:xfrm>
          <a:prstGeom prst="rect">
            <a:avLst/>
          </a:prstGeom>
        </p:spPr>
      </p:pic>
    </p:spTree>
    <p:extLst>
      <p:ext uri="{BB962C8B-B14F-4D97-AF65-F5344CB8AC3E}">
        <p14:creationId xmlns:p14="http://schemas.microsoft.com/office/powerpoint/2010/main" val="109791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800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AD8031CB-4854-6C71-2FAB-45A55BF94887}"/>
              </a:ext>
            </a:extLst>
          </p:cNvPr>
          <p:cNvPicPr>
            <a:picLocks noChangeAspect="1"/>
          </p:cNvPicPr>
          <p:nvPr/>
        </p:nvPicPr>
        <p:blipFill>
          <a:blip r:embed="rId4"/>
          <a:stretch>
            <a:fillRect/>
          </a:stretch>
        </p:blipFill>
        <p:spPr>
          <a:xfrm>
            <a:off x="984868" y="0"/>
            <a:ext cx="10406221" cy="6858000"/>
          </a:xfrm>
          <a:prstGeom prst="rect">
            <a:avLst/>
          </a:prstGeom>
        </p:spPr>
      </p:pic>
      <p:sp>
        <p:nvSpPr>
          <p:cNvPr id="10" name="TextBox 9">
            <a:extLst>
              <a:ext uri="{FF2B5EF4-FFF2-40B4-BE49-F238E27FC236}">
                <a16:creationId xmlns:a16="http://schemas.microsoft.com/office/drawing/2014/main" id="{6FA8579D-D858-EF20-2E02-64018B0C32A9}"/>
              </a:ext>
            </a:extLst>
          </p:cNvPr>
          <p:cNvSpPr txBox="1"/>
          <p:nvPr/>
        </p:nvSpPr>
        <p:spPr>
          <a:xfrm>
            <a:off x="6025168" y="2105202"/>
            <a:ext cx="5476672" cy="2585323"/>
          </a:xfrm>
          <a:prstGeom prst="rect">
            <a:avLst/>
          </a:prstGeom>
          <a:noFill/>
        </p:spPr>
        <p:txBody>
          <a:bodyPr wrap="square" rtlCol="0">
            <a:spAutoFit/>
          </a:bodyPr>
          <a:lstStyle/>
          <a:p>
            <a:r>
              <a:rPr lang="en-US" b="1" dirty="0">
                <a:solidFill>
                  <a:schemeClr val="tx2">
                    <a:lumMod val="75000"/>
                  </a:schemeClr>
                </a:solidFill>
              </a:rPr>
              <a:t>Relationships between sightings and particular times and dates ? </a:t>
            </a:r>
          </a:p>
          <a:p>
            <a:endParaRPr lang="en-US" b="1" dirty="0">
              <a:solidFill>
                <a:schemeClr val="tx2">
                  <a:lumMod val="75000"/>
                </a:schemeClr>
              </a:solidFill>
            </a:endParaRPr>
          </a:p>
          <a:p>
            <a:r>
              <a:rPr lang="en-US" b="1" dirty="0">
                <a:solidFill>
                  <a:schemeClr val="tx2">
                    <a:lumMod val="75000"/>
                  </a:schemeClr>
                </a:solidFill>
              </a:rPr>
              <a:t>Seasonality of when sightings were most reported </a:t>
            </a:r>
          </a:p>
          <a:p>
            <a:endParaRPr lang="en-US" b="1" dirty="0">
              <a:solidFill>
                <a:schemeClr val="tx2">
                  <a:lumMod val="75000"/>
                </a:schemeClr>
              </a:solidFill>
            </a:endParaRPr>
          </a:p>
          <a:p>
            <a:r>
              <a:rPr lang="en-US" b="1" dirty="0">
                <a:solidFill>
                  <a:schemeClr val="tx2">
                    <a:lumMod val="75000"/>
                  </a:schemeClr>
                </a:solidFill>
              </a:rPr>
              <a:t>Best months to witness a UFO sighting </a:t>
            </a:r>
          </a:p>
          <a:p>
            <a:endParaRPr lang="en-US" b="1" dirty="0">
              <a:solidFill>
                <a:schemeClr val="tx2">
                  <a:lumMod val="75000"/>
                </a:schemeClr>
              </a:solidFill>
            </a:endParaRPr>
          </a:p>
          <a:p>
            <a:r>
              <a:rPr lang="en-US" b="1" dirty="0">
                <a:solidFill>
                  <a:schemeClr val="tx2">
                    <a:lumMod val="75000"/>
                  </a:schemeClr>
                </a:solidFill>
              </a:rPr>
              <a:t>Summer is the best time of the year </a:t>
            </a:r>
          </a:p>
        </p:txBody>
      </p:sp>
      <p:sp>
        <p:nvSpPr>
          <p:cNvPr id="2" name="TextBox 1"/>
          <p:cNvSpPr txBox="1"/>
          <p:nvPr/>
        </p:nvSpPr>
        <p:spPr>
          <a:xfrm>
            <a:off x="5708090" y="1014283"/>
            <a:ext cx="5585724" cy="4267836"/>
          </a:xfrm>
          <a:prstGeom prst="rect">
            <a:avLst/>
          </a:prstGeom>
          <a:solidFill>
            <a:schemeClr val="accent1">
              <a:alpha val="13000"/>
            </a:schemeClr>
          </a:solidFill>
        </p:spPr>
        <p:txBody>
          <a:bodyPr wrap="square" rtlCol="0">
            <a:spAutoFit/>
          </a:bodyPr>
          <a:lstStyle/>
          <a:p>
            <a:endParaRPr lang="en-US"/>
          </a:p>
        </p:txBody>
      </p:sp>
    </p:spTree>
    <p:extLst>
      <p:ext uri="{BB962C8B-B14F-4D97-AF65-F5344CB8AC3E}">
        <p14:creationId xmlns:p14="http://schemas.microsoft.com/office/powerpoint/2010/main" val="12532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276988" y="221335"/>
            <a:ext cx="10896505" cy="1292662"/>
          </a:xfrm>
          <a:prstGeom prst="rect">
            <a:avLst/>
          </a:prstGeom>
          <a:noFill/>
        </p:spPr>
        <p:txBody>
          <a:bodyPr wrap="square" rtlCol="0">
            <a:spAutoFit/>
          </a:bodyPr>
          <a:lstStyle/>
          <a:p>
            <a:r>
              <a:rPr lang="en-US" dirty="0"/>
              <a:t>								</a:t>
            </a:r>
            <a:r>
              <a:rPr lang="en-US" sz="2400" dirty="0"/>
              <a:t>INTRODUCTION: </a:t>
            </a:r>
          </a:p>
          <a:p>
            <a:r>
              <a:rPr lang="en-US" sz="5400" dirty="0">
                <a:solidFill>
                  <a:srgbClr val="C00000"/>
                </a:solidFill>
              </a:rPr>
              <a:t>UFO Sightings in the United States </a:t>
            </a:r>
          </a:p>
        </p:txBody>
      </p:sp>
      <p:pic>
        <p:nvPicPr>
          <p:cNvPr id="14" name="Picture 13"/>
          <p:cNvPicPr>
            <a:picLocks noChangeAspect="1"/>
          </p:cNvPicPr>
          <p:nvPr/>
        </p:nvPicPr>
        <p:blipFill>
          <a:blip r:embed="rId4"/>
          <a:stretch>
            <a:fillRect/>
          </a:stretch>
        </p:blipFill>
        <p:spPr>
          <a:xfrm>
            <a:off x="3629810" y="3249848"/>
            <a:ext cx="5243000" cy="2752574"/>
          </a:xfrm>
          <a:prstGeom prst="rect">
            <a:avLst/>
          </a:prstGeom>
        </p:spPr>
      </p:pic>
      <p:sp>
        <p:nvSpPr>
          <p:cNvPr id="2" name="TextBox 1"/>
          <p:cNvSpPr txBox="1"/>
          <p:nvPr/>
        </p:nvSpPr>
        <p:spPr>
          <a:xfrm>
            <a:off x="1547566" y="1883327"/>
            <a:ext cx="10223255" cy="1200329"/>
          </a:xfrm>
          <a:prstGeom prst="rect">
            <a:avLst/>
          </a:prstGeom>
          <a:noFill/>
        </p:spPr>
        <p:txBody>
          <a:bodyPr wrap="square" rtlCol="0">
            <a:spAutoFit/>
          </a:bodyPr>
          <a:lstStyle/>
          <a:p>
            <a:r>
              <a:rPr lang="en-US" dirty="0"/>
              <a:t>The first UFO sighting were reported as early as in the 1940’s, since then, with the help of the technologies, the increase in UFO sightings reported from all over the world has been growing exponentially. Today, we will only focus on the number of UFO sightings reported in the United States. </a:t>
            </a:r>
          </a:p>
        </p:txBody>
      </p:sp>
    </p:spTree>
    <p:extLst>
      <p:ext uri="{BB962C8B-B14F-4D97-AF65-F5344CB8AC3E}">
        <p14:creationId xmlns:p14="http://schemas.microsoft.com/office/powerpoint/2010/main" val="2561506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501C3417-5C46-C7CA-CB80-47BAA1A4280C}"/>
              </a:ext>
            </a:extLst>
          </p:cNvPr>
          <p:cNvPicPr>
            <a:picLocks noChangeAspect="1"/>
          </p:cNvPicPr>
          <p:nvPr/>
        </p:nvPicPr>
        <p:blipFill>
          <a:blip r:embed="rId4"/>
          <a:stretch>
            <a:fillRect/>
          </a:stretch>
        </p:blipFill>
        <p:spPr>
          <a:xfrm>
            <a:off x="989268" y="0"/>
            <a:ext cx="10392094" cy="6857999"/>
          </a:xfrm>
          <a:prstGeom prst="rect">
            <a:avLst/>
          </a:prstGeom>
          <a:gradFill>
            <a:gsLst>
              <a:gs pos="100000">
                <a:schemeClr val="bg1">
                  <a:alpha val="0"/>
                  <a:lumMod val="0"/>
                  <a:lumOff val="100000"/>
                </a:schemeClr>
              </a:gs>
              <a:gs pos="100000">
                <a:schemeClr val="bg1">
                  <a:alpha val="0"/>
                </a:schemeClr>
              </a:gs>
            </a:gsLst>
            <a:lin ang="5400000" scaled="1"/>
          </a:gradFill>
        </p:spPr>
      </p:pic>
      <p:sp>
        <p:nvSpPr>
          <p:cNvPr id="10" name="TextBox 9">
            <a:extLst>
              <a:ext uri="{FF2B5EF4-FFF2-40B4-BE49-F238E27FC236}">
                <a16:creationId xmlns:a16="http://schemas.microsoft.com/office/drawing/2014/main" id="{508F067F-D328-E4B7-3D08-5053B0BEC205}"/>
              </a:ext>
            </a:extLst>
          </p:cNvPr>
          <p:cNvSpPr txBox="1"/>
          <p:nvPr/>
        </p:nvSpPr>
        <p:spPr>
          <a:xfrm>
            <a:off x="5369762" y="2105202"/>
            <a:ext cx="6300280" cy="3693319"/>
          </a:xfrm>
          <a:prstGeom prst="rect">
            <a:avLst/>
          </a:prstGeom>
          <a:noFill/>
        </p:spPr>
        <p:txBody>
          <a:bodyPr wrap="square" rtlCol="0">
            <a:spAutoFit/>
          </a:bodyPr>
          <a:lstStyle/>
          <a:p>
            <a:r>
              <a:rPr lang="en-US" dirty="0">
                <a:solidFill>
                  <a:schemeClr val="tx2">
                    <a:lumMod val="50000"/>
                  </a:schemeClr>
                </a:solidFill>
              </a:rPr>
              <a:t>NUFORC data to determine which month people are most likely to see a UFO overhead. Overall, July topped the list with the most average  monthly reports, followed by August, September, October, November </a:t>
            </a:r>
          </a:p>
          <a:p>
            <a:r>
              <a:rPr lang="en-US" dirty="0">
                <a:solidFill>
                  <a:schemeClr val="tx2">
                    <a:lumMod val="50000"/>
                  </a:schemeClr>
                </a:solidFill>
              </a:rPr>
              <a:t>and June, in order.</a:t>
            </a:r>
          </a:p>
          <a:p>
            <a:endParaRPr lang="en-US" dirty="0">
              <a:solidFill>
                <a:schemeClr val="tx2">
                  <a:lumMod val="50000"/>
                </a:schemeClr>
              </a:solidFill>
            </a:endParaRPr>
          </a:p>
          <a:p>
            <a:endParaRPr lang="en-US" dirty="0">
              <a:solidFill>
                <a:schemeClr val="tx2">
                  <a:lumMod val="50000"/>
                </a:schemeClr>
              </a:solidFill>
            </a:endParaRPr>
          </a:p>
          <a:p>
            <a:r>
              <a:rPr lang="en-US" dirty="0">
                <a:solidFill>
                  <a:schemeClr val="tx2">
                    <a:lumMod val="50000"/>
                  </a:schemeClr>
                </a:solidFill>
              </a:rPr>
              <a:t>Adams, R. D. (2022, July 27). July is top month for UFO sightings. here’s how likely you are to see one in Texas. Beaumont Enterprise. https://www.beaumontenterprise.com/news/article/UFO-sightings-by-state-best-places-to-see-UFO-17330047.php </a:t>
            </a:r>
          </a:p>
          <a:p>
            <a:endParaRPr lang="en-US" dirty="0"/>
          </a:p>
        </p:txBody>
      </p:sp>
      <p:sp>
        <p:nvSpPr>
          <p:cNvPr id="2" name="TextBox 1"/>
          <p:cNvSpPr txBox="1"/>
          <p:nvPr/>
        </p:nvSpPr>
        <p:spPr>
          <a:xfrm>
            <a:off x="5324273" y="2509736"/>
            <a:ext cx="6300280" cy="4173166"/>
          </a:xfrm>
          <a:prstGeom prst="rect">
            <a:avLst/>
          </a:prstGeom>
          <a:solidFill>
            <a:schemeClr val="accent1">
              <a:alpha val="3000"/>
            </a:schemeClr>
          </a:solidFill>
        </p:spPr>
        <p:txBody>
          <a:bodyPr wrap="square" rtlCol="0">
            <a:spAutoFit/>
          </a:bodyPr>
          <a:lstStyle/>
          <a:p>
            <a:endParaRPr lang="en-US" dirty="0"/>
          </a:p>
        </p:txBody>
      </p:sp>
    </p:spTree>
    <p:extLst>
      <p:ext uri="{BB962C8B-B14F-4D97-AF65-F5344CB8AC3E}">
        <p14:creationId xmlns:p14="http://schemas.microsoft.com/office/powerpoint/2010/main" val="344691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p:cNvSpPr txBox="1"/>
          <p:nvPr/>
        </p:nvSpPr>
        <p:spPr>
          <a:xfrm>
            <a:off x="2575420" y="1560352"/>
            <a:ext cx="8254767" cy="1754326"/>
          </a:xfrm>
          <a:prstGeom prst="rect">
            <a:avLst/>
          </a:prstGeom>
          <a:noFill/>
        </p:spPr>
        <p:txBody>
          <a:bodyPr wrap="square" rtlCol="0">
            <a:spAutoFit/>
          </a:bodyPr>
          <a:lstStyle/>
          <a:p>
            <a:pPr algn="ctr"/>
            <a:r>
              <a:rPr lang="en-US" sz="3600" dirty="0"/>
              <a:t>IS THERE ANY CORRELATION BETWEEN LONGITUDE/LATITUDE VS. THE NUMBER OF SIGHTINGS ? </a:t>
            </a:r>
          </a:p>
        </p:txBody>
      </p:sp>
    </p:spTree>
    <p:extLst>
      <p:ext uri="{BB962C8B-B14F-4D97-AF65-F5344CB8AC3E}">
        <p14:creationId xmlns:p14="http://schemas.microsoft.com/office/powerpoint/2010/main" val="3383036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3028426" y="318782"/>
            <a:ext cx="5176007" cy="707886"/>
          </a:xfrm>
          <a:prstGeom prst="rect">
            <a:avLst/>
          </a:prstGeom>
          <a:noFill/>
        </p:spPr>
        <p:txBody>
          <a:bodyPr wrap="square" rtlCol="0">
            <a:spAutoFit/>
          </a:bodyPr>
          <a:lstStyle/>
          <a:p>
            <a:r>
              <a:rPr lang="en-US" dirty="0"/>
              <a:t>	</a:t>
            </a:r>
            <a:r>
              <a:rPr lang="en-US" sz="4000" dirty="0"/>
              <a:t>Regression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591" y="1651246"/>
            <a:ext cx="6957288" cy="4174373"/>
          </a:xfrm>
          <a:prstGeom prst="rect">
            <a:avLst/>
          </a:prstGeom>
        </p:spPr>
      </p:pic>
      <p:sp>
        <p:nvSpPr>
          <p:cNvPr id="4" name="TextBox 3"/>
          <p:cNvSpPr txBox="1"/>
          <p:nvPr/>
        </p:nvSpPr>
        <p:spPr>
          <a:xfrm>
            <a:off x="8683204" y="1818687"/>
            <a:ext cx="2759978" cy="2862322"/>
          </a:xfrm>
          <a:prstGeom prst="rect">
            <a:avLst/>
          </a:prstGeom>
          <a:noFill/>
        </p:spPr>
        <p:txBody>
          <a:bodyPr wrap="square" rtlCol="0">
            <a:spAutoFit/>
          </a:bodyPr>
          <a:lstStyle/>
          <a:p>
            <a:r>
              <a:rPr lang="en-US" dirty="0"/>
              <a:t>This is a scatter plot between length of encounters vs. the Latitude. The r2 value turned out to be .00000248 which means there is zero (0) correlation between the latitude and the encounter time. </a:t>
            </a:r>
          </a:p>
        </p:txBody>
      </p:sp>
    </p:spTree>
    <p:extLst>
      <p:ext uri="{BB962C8B-B14F-4D97-AF65-F5344CB8AC3E}">
        <p14:creationId xmlns:p14="http://schemas.microsoft.com/office/powerpoint/2010/main" val="3872302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2418121" y="698368"/>
            <a:ext cx="8825219" cy="369332"/>
          </a:xfrm>
          <a:prstGeom prst="rect">
            <a:avLst/>
          </a:prstGeom>
          <a:noFill/>
        </p:spPr>
        <p:txBody>
          <a:bodyPr wrap="square" rtlCol="0">
            <a:spAutoFit/>
          </a:bodyPr>
          <a:lstStyle/>
          <a:p>
            <a:r>
              <a:rPr lang="en-US" dirty="0"/>
              <a:t>					Regression (continued….)</a:t>
            </a:r>
          </a:p>
        </p:txBody>
      </p:sp>
      <p:sp>
        <p:nvSpPr>
          <p:cNvPr id="5" name="AutoShape 4" descr="regression_image_lon.png"/>
          <p:cNvSpPr>
            <a:spLocks noChangeAspect="1" noChangeArrowheads="1"/>
          </p:cNvSpPr>
          <p:nvPr/>
        </p:nvSpPr>
        <p:spPr bwMode="auto">
          <a:xfrm>
            <a:off x="2754215" y="-3725050"/>
            <a:ext cx="7148541" cy="71485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1354219" y="1500572"/>
            <a:ext cx="7080926" cy="4248556"/>
          </a:xfrm>
          <a:prstGeom prst="rect">
            <a:avLst/>
          </a:prstGeom>
        </p:spPr>
      </p:pic>
      <p:sp>
        <p:nvSpPr>
          <p:cNvPr id="7" name="TextBox 6"/>
          <p:cNvSpPr txBox="1"/>
          <p:nvPr/>
        </p:nvSpPr>
        <p:spPr>
          <a:xfrm>
            <a:off x="8829454" y="2027640"/>
            <a:ext cx="2315183" cy="3416320"/>
          </a:xfrm>
          <a:prstGeom prst="rect">
            <a:avLst/>
          </a:prstGeom>
          <a:noFill/>
        </p:spPr>
        <p:txBody>
          <a:bodyPr wrap="square" rtlCol="0">
            <a:spAutoFit/>
          </a:bodyPr>
          <a:lstStyle/>
          <a:p>
            <a:r>
              <a:rPr lang="en-US" dirty="0"/>
              <a:t>This is a scatter plot between length of encounters vs. the Longitude. The r2 value turned out to be .00000075 which means there is zero (0) correlation between the longitude and the encounter time. </a:t>
            </a:r>
          </a:p>
          <a:p>
            <a:endParaRPr lang="en-US" dirty="0"/>
          </a:p>
        </p:txBody>
      </p:sp>
    </p:spTree>
    <p:extLst>
      <p:ext uri="{BB962C8B-B14F-4D97-AF65-F5344CB8AC3E}">
        <p14:creationId xmlns:p14="http://schemas.microsoft.com/office/powerpoint/2010/main" val="2892891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p:cNvSpPr txBox="1"/>
          <p:nvPr/>
        </p:nvSpPr>
        <p:spPr>
          <a:xfrm>
            <a:off x="1669409" y="1124125"/>
            <a:ext cx="8355435" cy="3785652"/>
          </a:xfrm>
          <a:prstGeom prst="rect">
            <a:avLst/>
          </a:prstGeom>
          <a:noFill/>
        </p:spPr>
        <p:txBody>
          <a:bodyPr wrap="square" rtlCol="0">
            <a:spAutoFit/>
          </a:bodyPr>
          <a:lstStyle/>
          <a:p>
            <a:endParaRPr lang="en-US" sz="4800" dirty="0"/>
          </a:p>
          <a:p>
            <a:endParaRPr lang="en-US" sz="4800" dirty="0"/>
          </a:p>
          <a:p>
            <a:r>
              <a:rPr lang="en-US" sz="4800" dirty="0"/>
              <a:t>Interesting History About UFO 						Sightings </a:t>
            </a:r>
          </a:p>
          <a:p>
            <a:endParaRPr lang="en-US" sz="4800" dirty="0"/>
          </a:p>
        </p:txBody>
      </p:sp>
    </p:spTree>
    <p:extLst>
      <p:ext uri="{BB962C8B-B14F-4D97-AF65-F5344CB8AC3E}">
        <p14:creationId xmlns:p14="http://schemas.microsoft.com/office/powerpoint/2010/main" val="1615249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1364152" y="573430"/>
            <a:ext cx="10466962" cy="3139321"/>
          </a:xfrm>
          <a:prstGeom prst="rect">
            <a:avLst/>
          </a:prstGeom>
          <a:noFill/>
        </p:spPr>
        <p:txBody>
          <a:bodyPr wrap="square" rtlCol="0">
            <a:spAutoFit/>
          </a:bodyPr>
          <a:lstStyle/>
          <a:p>
            <a:pPr marL="285750" indent="-285750">
              <a:buFontTx/>
              <a:buChar char="-"/>
            </a:pPr>
            <a:r>
              <a:rPr lang="en-US" dirty="0"/>
              <a:t>Area 51 is located in the southern portion of Nevada, 83 miles north-northwest of Las Vegas. It is a top secret military site where planes were constructed and tested. UFO sighting reported near the site goes as far back in the 1950s and still continue on till today. There are a lot of discussion regarding the UFO sightings near area 51, thinking those sightings might just be due to the testing of new spy aircrafts. Movies that inspired from Area 51 included “Independence Day” and “Paul”, also in episodes of the “</a:t>
            </a:r>
            <a:r>
              <a:rPr lang="en-US" dirty="0" err="1"/>
              <a:t>Twighlight</a:t>
            </a:r>
            <a:r>
              <a:rPr lang="en-US" dirty="0"/>
              <a:t> Zone” and the “X-Files,” as well as in “Scooby-Doo and the Alien Invaders.”    (Source: “Everything to Know About Area 51's Mysterious History | Time”)</a:t>
            </a:r>
          </a:p>
          <a:p>
            <a:pPr marL="285750" indent="-285750">
              <a:buFontTx/>
              <a:buChar char="-"/>
            </a:pPr>
            <a:endParaRPr lang="en-US" dirty="0"/>
          </a:p>
          <a:p>
            <a:pPr marL="285750" indent="-285750">
              <a:buFontTx/>
              <a:buChar char="-"/>
            </a:pPr>
            <a:endParaRPr lang="en-US" dirty="0"/>
          </a:p>
          <a:p>
            <a:endParaRPr lang="en-US" dirty="0"/>
          </a:p>
          <a:p>
            <a:pPr marL="285750" indent="-285750">
              <a:buFontTx/>
              <a:buChar char="-"/>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909" y="2675904"/>
            <a:ext cx="3210128" cy="180569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2977" y="3137130"/>
            <a:ext cx="1792628" cy="268894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369" y="2945261"/>
            <a:ext cx="3061920" cy="306192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6194" y="3242895"/>
            <a:ext cx="1811485" cy="258317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265" y="4702979"/>
            <a:ext cx="3091702" cy="1739082"/>
          </a:xfrm>
          <a:prstGeom prst="rect">
            <a:avLst/>
          </a:prstGeom>
        </p:spPr>
      </p:pic>
    </p:spTree>
    <p:extLst>
      <p:ext uri="{BB962C8B-B14F-4D97-AF65-F5344CB8AC3E}">
        <p14:creationId xmlns:p14="http://schemas.microsoft.com/office/powerpoint/2010/main" val="379563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Rectangle 1"/>
          <p:cNvSpPr/>
          <p:nvPr/>
        </p:nvSpPr>
        <p:spPr>
          <a:xfrm>
            <a:off x="1121345" y="405581"/>
            <a:ext cx="10282136" cy="2308324"/>
          </a:xfrm>
          <a:prstGeom prst="rect">
            <a:avLst/>
          </a:prstGeom>
        </p:spPr>
        <p:txBody>
          <a:bodyPr wrap="square">
            <a:spAutoFit/>
          </a:bodyPr>
          <a:lstStyle/>
          <a:p>
            <a:pPr marL="285750" indent="-285750">
              <a:buFontTx/>
              <a:buChar char="-"/>
            </a:pPr>
            <a:r>
              <a:rPr lang="en-US" dirty="0"/>
              <a:t>Project Blue Book – In 1947, Kenneth Arnold reported seeing 9 objects moving at high speeds through the skies over Washington’s Mount Rainier which lead to the government to begin an investigation into the sightings called “Operation Sign”, in 1948 and  then later changed  it to Project Blue Book in 1952. This is the longest running of the US’s government’s official investigating into UFO sightings. More than 12,000 sightings were investigated from 1952 to 1969 where they ended the project. 90% of the sighting were classified as “identified”, and the other 10% were simply insufficient information to determine if the sightings were legit. (</a:t>
            </a:r>
            <a:r>
              <a:rPr lang="en-US" dirty="0">
                <a:hlinkClick r:id="rId4"/>
              </a:rPr>
              <a:t>Project Blue Book (history.com)</a:t>
            </a:r>
            <a:r>
              <a:rPr lang="en-US" dirty="0"/>
              <a:t> </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521" y="2940185"/>
            <a:ext cx="4572000" cy="3429000"/>
          </a:xfrm>
          <a:prstGeom prst="rect">
            <a:avLst/>
          </a:prstGeom>
        </p:spPr>
      </p:pic>
    </p:spTree>
    <p:extLst>
      <p:ext uri="{BB962C8B-B14F-4D97-AF65-F5344CB8AC3E}">
        <p14:creationId xmlns:p14="http://schemas.microsoft.com/office/powerpoint/2010/main" val="546238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073" y="677446"/>
            <a:ext cx="8697120" cy="5799211"/>
          </a:xfrm>
          <a:prstGeom prst="rect">
            <a:avLst/>
          </a:prstGeom>
        </p:spPr>
      </p:pic>
      <p:sp>
        <p:nvSpPr>
          <p:cNvPr id="3" name="TextBox 2"/>
          <p:cNvSpPr txBox="1"/>
          <p:nvPr/>
        </p:nvSpPr>
        <p:spPr>
          <a:xfrm>
            <a:off x="2717326" y="928801"/>
            <a:ext cx="7466202" cy="1261884"/>
          </a:xfrm>
          <a:prstGeom prst="rect">
            <a:avLst/>
          </a:prstGeom>
          <a:noFill/>
        </p:spPr>
        <p:txBody>
          <a:bodyPr wrap="square" rtlCol="0">
            <a:spAutoFit/>
          </a:bodyPr>
          <a:lstStyle/>
          <a:p>
            <a:endParaRPr lang="en-US" dirty="0"/>
          </a:p>
          <a:p>
            <a:endParaRPr lang="en-US" dirty="0"/>
          </a:p>
          <a:p>
            <a:r>
              <a:rPr lang="en-US" sz="4000" dirty="0"/>
              <a:t>Are they out there? </a:t>
            </a:r>
          </a:p>
        </p:txBody>
      </p:sp>
    </p:spTree>
    <p:extLst>
      <p:ext uri="{BB962C8B-B14F-4D97-AF65-F5344CB8AC3E}">
        <p14:creationId xmlns:p14="http://schemas.microsoft.com/office/powerpoint/2010/main" val="182666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TextBox 2"/>
          <p:cNvSpPr txBox="1"/>
          <p:nvPr/>
        </p:nvSpPr>
        <p:spPr>
          <a:xfrm>
            <a:off x="2717326" y="928801"/>
            <a:ext cx="7466202" cy="3108543"/>
          </a:xfrm>
          <a:prstGeom prst="rect">
            <a:avLst/>
          </a:prstGeom>
          <a:noFill/>
        </p:spPr>
        <p:txBody>
          <a:bodyPr wrap="square" rtlCol="0">
            <a:spAutoFit/>
          </a:bodyPr>
          <a:lstStyle/>
          <a:p>
            <a:endParaRPr lang="en-US" dirty="0"/>
          </a:p>
          <a:p>
            <a:endParaRPr lang="en-US" dirty="0"/>
          </a:p>
          <a:p>
            <a:r>
              <a:rPr lang="en-US" sz="8000" dirty="0"/>
              <a:t>      </a:t>
            </a:r>
          </a:p>
          <a:p>
            <a:r>
              <a:rPr lang="en-US" sz="8000" dirty="0"/>
              <a:t>		Thank You</a:t>
            </a:r>
          </a:p>
        </p:txBody>
      </p:sp>
    </p:spTree>
    <p:extLst>
      <p:ext uri="{BB962C8B-B14F-4D97-AF65-F5344CB8AC3E}">
        <p14:creationId xmlns:p14="http://schemas.microsoft.com/office/powerpoint/2010/main" val="3274096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stretch>
            <a:fillRect/>
          </a:stretch>
        </p:blipFill>
        <p:spPr>
          <a:xfrm>
            <a:off x="1055293" y="2782110"/>
            <a:ext cx="9938999" cy="700826"/>
          </a:xfrm>
          <a:prstGeom prst="rect">
            <a:avLst/>
          </a:prstGeom>
        </p:spPr>
      </p:pic>
      <p:sp>
        <p:nvSpPr>
          <p:cNvPr id="2" name="TextBox 1"/>
          <p:cNvSpPr txBox="1"/>
          <p:nvPr/>
        </p:nvSpPr>
        <p:spPr>
          <a:xfrm>
            <a:off x="2514715" y="604007"/>
            <a:ext cx="7040346" cy="1046440"/>
          </a:xfrm>
          <a:prstGeom prst="rect">
            <a:avLst/>
          </a:prstGeom>
          <a:noFill/>
        </p:spPr>
        <p:txBody>
          <a:bodyPr wrap="square" rtlCol="0">
            <a:spAutoFit/>
          </a:bodyPr>
          <a:lstStyle/>
          <a:p>
            <a:r>
              <a:rPr lang="en-US" dirty="0"/>
              <a:t>			</a:t>
            </a:r>
          </a:p>
          <a:p>
            <a:r>
              <a:rPr lang="en-US" sz="4400" dirty="0"/>
              <a:t>				Color Palette </a:t>
            </a:r>
          </a:p>
        </p:txBody>
      </p:sp>
    </p:spTree>
    <p:extLst>
      <p:ext uri="{BB962C8B-B14F-4D97-AF65-F5344CB8AC3E}">
        <p14:creationId xmlns:p14="http://schemas.microsoft.com/office/powerpoint/2010/main" val="977281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p:cNvSpPr txBox="1"/>
          <p:nvPr/>
        </p:nvSpPr>
        <p:spPr>
          <a:xfrm>
            <a:off x="2250065" y="3010068"/>
            <a:ext cx="7780713" cy="923330"/>
          </a:xfrm>
          <a:prstGeom prst="rect">
            <a:avLst/>
          </a:prstGeom>
          <a:noFill/>
        </p:spPr>
        <p:txBody>
          <a:bodyPr wrap="square" rtlCol="0">
            <a:spAutoFit/>
          </a:bodyPr>
          <a:lstStyle/>
          <a:p>
            <a:r>
              <a:rPr lang="en-US" sz="5400" dirty="0"/>
              <a:t>DATA INFORMATION</a:t>
            </a:r>
          </a:p>
        </p:txBody>
      </p:sp>
    </p:spTree>
    <p:extLst>
      <p:ext uri="{BB962C8B-B14F-4D97-AF65-F5344CB8AC3E}">
        <p14:creationId xmlns:p14="http://schemas.microsoft.com/office/powerpoint/2010/main" val="273373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514715" y="432845"/>
            <a:ext cx="6091881" cy="584775"/>
          </a:xfrm>
          <a:prstGeom prst="rect">
            <a:avLst/>
          </a:prstGeom>
          <a:noFill/>
        </p:spPr>
        <p:txBody>
          <a:bodyPr wrap="square" rtlCol="0">
            <a:spAutoFit/>
          </a:bodyPr>
          <a:lstStyle/>
          <a:p>
            <a:r>
              <a:rPr lang="en-US" dirty="0"/>
              <a:t>				</a:t>
            </a:r>
            <a:r>
              <a:rPr lang="en-US" sz="3200" dirty="0"/>
              <a:t>DATA INFORMATION</a:t>
            </a:r>
          </a:p>
        </p:txBody>
      </p:sp>
      <p:sp>
        <p:nvSpPr>
          <p:cNvPr id="3" name="TextBox 2"/>
          <p:cNvSpPr txBox="1"/>
          <p:nvPr/>
        </p:nvSpPr>
        <p:spPr>
          <a:xfrm>
            <a:off x="1149293" y="1505885"/>
            <a:ext cx="10601984" cy="4524315"/>
          </a:xfrm>
          <a:prstGeom prst="rect">
            <a:avLst/>
          </a:prstGeom>
          <a:noFill/>
        </p:spPr>
        <p:txBody>
          <a:bodyPr wrap="square" rtlCol="0">
            <a:spAutoFit/>
          </a:bodyPr>
          <a:lstStyle/>
          <a:p>
            <a:pPr marL="571500" indent="-571500">
              <a:buFont typeface="Arial" panose="020B0604020202020204" pitchFamily="34" charset="0"/>
              <a:buChar char="•"/>
            </a:pPr>
            <a:r>
              <a:rPr lang="en-US" sz="2400" b="1" dirty="0"/>
              <a:t>https://www.kaggle.com/datasets/camnugent/ufo-sightings-around-the-world</a:t>
            </a:r>
            <a:endParaRPr lang="en-US" sz="2400" dirty="0"/>
          </a:p>
          <a:p>
            <a:endParaRPr lang="en-US" sz="2400" b="1" dirty="0"/>
          </a:p>
          <a:p>
            <a:pPr marL="571500" indent="-571500">
              <a:buFont typeface="Arial" panose="020B0604020202020204" pitchFamily="34" charset="0"/>
              <a:buChar char="•"/>
            </a:pPr>
            <a:r>
              <a:rPr lang="en-US" sz="2400" b="1" dirty="0"/>
              <a:t>We used datasets provided from </a:t>
            </a:r>
            <a:r>
              <a:rPr lang="en-US" sz="2400" b="1" dirty="0" err="1"/>
              <a:t>Kaggle</a:t>
            </a:r>
            <a:r>
              <a:rPr lang="en-US" sz="2400" b="1" dirty="0"/>
              <a:t>. </a:t>
            </a:r>
          </a:p>
          <a:p>
            <a:pPr marL="571500" indent="-571500">
              <a:buFont typeface="Arial" panose="020B0604020202020204" pitchFamily="34" charset="0"/>
              <a:buChar char="•"/>
            </a:pPr>
            <a:endParaRPr lang="en-US" sz="2400" b="1" dirty="0"/>
          </a:p>
          <a:p>
            <a:pPr marL="571500" indent="-571500">
              <a:buFont typeface="Arial" panose="020B0604020202020204" pitchFamily="34" charset="0"/>
              <a:buChar char="•"/>
            </a:pPr>
            <a:r>
              <a:rPr lang="en-US" sz="2400" b="1" dirty="0"/>
              <a:t>We took an more than 80,000 UFO sightings reported from all over the world and narrowed it down to just sightings reported in the United States since the 1940s. </a:t>
            </a:r>
          </a:p>
          <a:p>
            <a:pPr marL="571500" indent="-571500">
              <a:buFont typeface="Arial" panose="020B0604020202020204" pitchFamily="34" charset="0"/>
              <a:buChar char="•"/>
            </a:pPr>
            <a:endParaRPr lang="en-US" sz="2400" b="1" dirty="0"/>
          </a:p>
          <a:p>
            <a:pPr marL="571500" indent="-571500">
              <a:buFont typeface="Arial" panose="020B0604020202020204" pitchFamily="34" charset="0"/>
              <a:buChar char="•"/>
            </a:pPr>
            <a:r>
              <a:rPr lang="en-US" sz="2400" b="1" dirty="0"/>
              <a:t>We utilized </a:t>
            </a:r>
            <a:r>
              <a:rPr lang="en-US" sz="2400" b="1" dirty="0" err="1"/>
              <a:t>Jupyter</a:t>
            </a:r>
            <a:r>
              <a:rPr lang="en-US" sz="2400" b="1" dirty="0"/>
              <a:t> Notebook to create visualizations, data cleaning, data binning as well as a UFO sighting map for the United State. </a:t>
            </a:r>
            <a:endParaRPr lang="en-US" sz="2400" dirty="0"/>
          </a:p>
        </p:txBody>
      </p:sp>
    </p:spTree>
    <p:extLst>
      <p:ext uri="{BB962C8B-B14F-4D97-AF65-F5344CB8AC3E}">
        <p14:creationId xmlns:p14="http://schemas.microsoft.com/office/powerpoint/2010/main" val="17537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3966519" y="518984"/>
            <a:ext cx="5696465" cy="769441"/>
          </a:xfrm>
          <a:prstGeom prst="rect">
            <a:avLst/>
          </a:prstGeom>
          <a:noFill/>
        </p:spPr>
        <p:txBody>
          <a:bodyPr wrap="square" rtlCol="0">
            <a:spAutoFit/>
          </a:bodyPr>
          <a:lstStyle/>
          <a:p>
            <a:r>
              <a:rPr lang="en-US" sz="4400" dirty="0"/>
              <a:t>INSPIRATION </a:t>
            </a:r>
          </a:p>
        </p:txBody>
      </p:sp>
      <p:sp>
        <p:nvSpPr>
          <p:cNvPr id="3" name="TextBox 2"/>
          <p:cNvSpPr txBox="1"/>
          <p:nvPr/>
        </p:nvSpPr>
        <p:spPr>
          <a:xfrm>
            <a:off x="1643449" y="1853514"/>
            <a:ext cx="9304637" cy="3046988"/>
          </a:xfrm>
          <a:prstGeom prst="rect">
            <a:avLst/>
          </a:prstGeom>
          <a:noFill/>
        </p:spPr>
        <p:txBody>
          <a:bodyPr wrap="square" rtlCol="0">
            <a:spAutoFit/>
          </a:bodyPr>
          <a:lstStyle/>
          <a:p>
            <a:r>
              <a:rPr lang="en-US" sz="3200" b="1" dirty="0">
                <a:solidFill>
                  <a:schemeClr val="bg2"/>
                </a:solidFill>
              </a:rPr>
              <a:t>The most popular codes on </a:t>
            </a:r>
            <a:r>
              <a:rPr lang="en-US" sz="3200" b="1" dirty="0" err="1">
                <a:solidFill>
                  <a:schemeClr val="bg2"/>
                </a:solidFill>
              </a:rPr>
              <a:t>Kaggle</a:t>
            </a:r>
            <a:r>
              <a:rPr lang="en-US" sz="3200" b="1" dirty="0">
                <a:solidFill>
                  <a:schemeClr val="bg2"/>
                </a:solidFill>
              </a:rPr>
              <a:t> used the UFO sighting data in correspondence with meteorite landings and releases of popular movies. Most EDA’s closely resemble the type of analysis that we have done (locations, trends across year, types of UFO shapes).</a:t>
            </a:r>
            <a:endParaRPr lang="en-US" sz="3200" dirty="0">
              <a:solidFill>
                <a:schemeClr val="bg2"/>
              </a:solidFill>
            </a:endParaRPr>
          </a:p>
        </p:txBody>
      </p:sp>
    </p:spTree>
    <p:extLst>
      <p:ext uri="{BB962C8B-B14F-4D97-AF65-F5344CB8AC3E}">
        <p14:creationId xmlns:p14="http://schemas.microsoft.com/office/powerpoint/2010/main" val="19964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80519" y="852616"/>
            <a:ext cx="7820951" cy="769441"/>
          </a:xfrm>
          <a:prstGeom prst="rect">
            <a:avLst/>
          </a:prstGeom>
          <a:noFill/>
        </p:spPr>
        <p:txBody>
          <a:bodyPr wrap="square" rtlCol="0">
            <a:spAutoFit/>
          </a:bodyPr>
          <a:lstStyle/>
          <a:p>
            <a:r>
              <a:rPr lang="en-US" sz="4400" dirty="0"/>
              <a:t>RESEARCH QUESTIONS </a:t>
            </a:r>
          </a:p>
        </p:txBody>
      </p:sp>
      <p:sp>
        <p:nvSpPr>
          <p:cNvPr id="3" name="TextBox 2"/>
          <p:cNvSpPr txBox="1"/>
          <p:nvPr/>
        </p:nvSpPr>
        <p:spPr>
          <a:xfrm>
            <a:off x="1276988" y="2027610"/>
            <a:ext cx="9891301"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95000"/>
                  </a:schemeClr>
                </a:solidFill>
              </a:rPr>
              <a:t>Are there trends in the locations of sightings?</a:t>
            </a:r>
            <a:endParaRPr lang="en-US" dirty="0">
              <a:solidFill>
                <a:schemeClr val="tx1">
                  <a:lumMod val="95000"/>
                </a:schemeClr>
              </a:solidFill>
            </a:endParaRPr>
          </a:p>
          <a:p>
            <a:pPr marL="285750" indent="-285750">
              <a:buFont typeface="Arial" panose="020B0604020202020204" pitchFamily="34" charset="0"/>
              <a:buChar char="•"/>
            </a:pPr>
            <a:r>
              <a:rPr lang="en-US" b="1" dirty="0">
                <a:solidFill>
                  <a:schemeClr val="tx1">
                    <a:lumMod val="95000"/>
                  </a:schemeClr>
                </a:solidFill>
              </a:rPr>
              <a:t>If so, do those trends extend to UFO shapes sighted, or length of the encounter?</a:t>
            </a:r>
            <a:endParaRPr lang="en-US" dirty="0">
              <a:solidFill>
                <a:schemeClr val="tx1">
                  <a:lumMod val="95000"/>
                </a:schemeClr>
              </a:solidFill>
            </a:endParaRPr>
          </a:p>
          <a:p>
            <a:pPr marL="285750" indent="-285750">
              <a:buFont typeface="Arial" panose="020B0604020202020204" pitchFamily="34" charset="0"/>
              <a:buChar char="•"/>
            </a:pPr>
            <a:r>
              <a:rPr lang="en-US" b="1" dirty="0">
                <a:solidFill>
                  <a:schemeClr val="tx1">
                    <a:lumMod val="95000"/>
                  </a:schemeClr>
                </a:solidFill>
              </a:rPr>
              <a:t>Are there any changes in sighting frequency or locations over time?</a:t>
            </a:r>
          </a:p>
          <a:p>
            <a:pPr marL="285750" indent="-285750">
              <a:buFont typeface="Arial" panose="020B0604020202020204" pitchFamily="34" charset="0"/>
              <a:buChar char="•"/>
            </a:pPr>
            <a:r>
              <a:rPr lang="en-US" b="1" dirty="0">
                <a:solidFill>
                  <a:schemeClr val="tx1">
                    <a:lumMod val="95000"/>
                  </a:schemeClr>
                </a:solidFill>
              </a:rPr>
              <a:t>Is there any significant relationship between sightings and particular times or?</a:t>
            </a:r>
            <a:endParaRPr lang="en-US" dirty="0">
              <a:solidFill>
                <a:schemeClr val="tx1">
                  <a:lumMod val="95000"/>
                </a:schemeClr>
              </a:solidFill>
            </a:endParaRPr>
          </a:p>
          <a:p>
            <a:pPr marL="285750" indent="-285750">
              <a:buFont typeface="Arial" panose="020B0604020202020204" pitchFamily="34" charset="0"/>
              <a:buChar char="•"/>
            </a:pPr>
            <a:endParaRPr lang="en-US" dirty="0">
              <a:solidFill>
                <a:schemeClr val="tx1">
                  <a:lumMod val="95000"/>
                </a:schemeClr>
              </a:solidFill>
            </a:endParaRPr>
          </a:p>
          <a:p>
            <a:pPr marL="285750" indent="-285750">
              <a:buFont typeface="Arial" panose="020B0604020202020204" pitchFamily="34" charset="0"/>
              <a:buChar char="•"/>
            </a:pPr>
            <a:endParaRPr lang="en-US" dirty="0">
              <a:solidFill>
                <a:schemeClr val="tx1">
                  <a:lumMod val="95000"/>
                </a:schemeClr>
              </a:solidFill>
            </a:endParaRPr>
          </a:p>
        </p:txBody>
      </p:sp>
    </p:spTree>
    <p:extLst>
      <p:ext uri="{BB962C8B-B14F-4D97-AF65-F5344CB8AC3E}">
        <p14:creationId xmlns:p14="http://schemas.microsoft.com/office/powerpoint/2010/main" val="146177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1C090"/>
            </a:gs>
            <a:gs pos="74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p:cNvSpPr txBox="1"/>
          <p:nvPr/>
        </p:nvSpPr>
        <p:spPr>
          <a:xfrm>
            <a:off x="3145872" y="2526573"/>
            <a:ext cx="7264866" cy="1446550"/>
          </a:xfrm>
          <a:prstGeom prst="rect">
            <a:avLst/>
          </a:prstGeom>
          <a:noFill/>
        </p:spPr>
        <p:txBody>
          <a:bodyPr wrap="square" rtlCol="0">
            <a:spAutoFit/>
          </a:bodyPr>
          <a:lstStyle/>
          <a:p>
            <a:r>
              <a:rPr lang="en-US" sz="8800" dirty="0"/>
              <a:t>Visualizations</a:t>
            </a:r>
          </a:p>
        </p:txBody>
      </p:sp>
    </p:spTree>
    <p:extLst>
      <p:ext uri="{BB962C8B-B14F-4D97-AF65-F5344CB8AC3E}">
        <p14:creationId xmlns:p14="http://schemas.microsoft.com/office/powerpoint/2010/main" val="10960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51E084-7F34-5261-39E0-1EEBACC91F79}"/>
              </a:ext>
            </a:extLst>
          </p:cNvPr>
          <p:cNvSpPr txBox="1"/>
          <p:nvPr/>
        </p:nvSpPr>
        <p:spPr>
          <a:xfrm>
            <a:off x="1276989" y="1534334"/>
            <a:ext cx="10405930" cy="4496816"/>
          </a:xfrm>
          <a:prstGeom prst="rect">
            <a:avLst/>
          </a:prstGeom>
          <a:solidFill>
            <a:schemeClr val="bg1">
              <a:alpha val="84000"/>
            </a:schemeClr>
          </a:solid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824C99D0-572E-2154-3F07-946C44ACE47A}"/>
              </a:ext>
            </a:extLst>
          </p:cNvPr>
          <p:cNvSpPr txBox="1">
            <a:spLocks/>
          </p:cNvSpPr>
          <p:nvPr/>
        </p:nvSpPr>
        <p:spPr>
          <a:xfrm>
            <a:off x="1092290" y="249439"/>
            <a:ext cx="8520655" cy="1169551"/>
          </a:xfrm>
          <a:prstGeom prst="rect">
            <a:avLst/>
          </a:prstGeom>
          <a:noFill/>
        </p:spPr>
        <p:txBody>
          <a:bodyPr wrap="square" rtlCol="0">
            <a:spAutoFit/>
          </a:bodyPr>
          <a:lstStyle/>
          <a:p>
            <a:r>
              <a:rPr lang="en-US" sz="3200" b="1" u="sng" dirty="0"/>
              <a:t>US Encounters:</a:t>
            </a:r>
            <a:r>
              <a:rPr lang="en-US" sz="2400" u="sng" dirty="0"/>
              <a:t> using coordinates of encounters</a:t>
            </a:r>
            <a:r>
              <a:rPr lang="en-US" sz="2800" u="sng" dirty="0"/>
              <a:t>     </a:t>
            </a:r>
          </a:p>
          <a:p>
            <a:endParaRPr lang="en-US" sz="600" dirty="0"/>
          </a:p>
          <a:p>
            <a:r>
              <a:rPr lang="en-US" sz="1600" dirty="0"/>
              <a:t>	- cleaned data to look at only US coordinates</a:t>
            </a:r>
          </a:p>
          <a:p>
            <a:r>
              <a:rPr lang="en-US" sz="1600" dirty="0"/>
              <a:t>	- at first glance, it looks like a typical US map showing population density</a:t>
            </a:r>
          </a:p>
        </p:txBody>
      </p:sp>
      <p:pic>
        <p:nvPicPr>
          <p:cNvPr id="4" name="Picture 3">
            <a:extLst>
              <a:ext uri="{FF2B5EF4-FFF2-40B4-BE49-F238E27FC236}">
                <a16:creationId xmlns:a16="http://schemas.microsoft.com/office/drawing/2014/main" id="{9E722835-2493-CD74-3F91-D7D91A78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567" y="1884671"/>
            <a:ext cx="5086597" cy="3623955"/>
          </a:xfrm>
          <a:prstGeom prst="rect">
            <a:avLst/>
          </a:prstGeom>
        </p:spPr>
      </p:pic>
      <p:pic>
        <p:nvPicPr>
          <p:cNvPr id="5" name="Picture 4">
            <a:extLst>
              <a:ext uri="{FF2B5EF4-FFF2-40B4-BE49-F238E27FC236}">
                <a16:creationId xmlns:a16="http://schemas.microsoft.com/office/drawing/2014/main" id="{71D428C6-D7E1-18FE-D37D-E17804A0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528" y="1907364"/>
            <a:ext cx="4521030" cy="3623955"/>
          </a:xfrm>
          <a:prstGeom prst="rect">
            <a:avLst/>
          </a:prstGeom>
        </p:spPr>
      </p:pic>
      <p:sp>
        <p:nvSpPr>
          <p:cNvPr id="6" name="TextBox 5">
            <a:extLst>
              <a:ext uri="{FF2B5EF4-FFF2-40B4-BE49-F238E27FC236}">
                <a16:creationId xmlns:a16="http://schemas.microsoft.com/office/drawing/2014/main" id="{DDCB8DBF-B655-B6E7-9DE2-E1C6438AFD4B}"/>
              </a:ext>
            </a:extLst>
          </p:cNvPr>
          <p:cNvSpPr txBox="1"/>
          <p:nvPr/>
        </p:nvSpPr>
        <p:spPr>
          <a:xfrm>
            <a:off x="6793826" y="5552400"/>
            <a:ext cx="4778058" cy="261610"/>
          </a:xfrm>
          <a:prstGeom prst="rect">
            <a:avLst/>
          </a:prstGeom>
          <a:noFill/>
        </p:spPr>
        <p:txBody>
          <a:bodyPr wrap="square" rtlCol="0">
            <a:spAutoFit/>
          </a:bodyPr>
          <a:lstStyle/>
          <a:p>
            <a:r>
              <a:rPr lang="en-US" sz="1100" dirty="0"/>
              <a:t>https://www.visualcapitalist.com/mapping-population-density-dot-town/</a:t>
            </a:r>
          </a:p>
        </p:txBody>
      </p:sp>
    </p:spTree>
    <p:extLst>
      <p:ext uri="{BB962C8B-B14F-4D97-AF65-F5344CB8AC3E}">
        <p14:creationId xmlns:p14="http://schemas.microsoft.com/office/powerpoint/2010/main" val="83401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09D4EA3-187B-4130-8E4D-A4F81F967848}">
  <ds:schemaRefs>
    <ds:schemaRef ds:uri="http://schemas.microsoft.com/sharepoint/v3/contenttype/forms"/>
  </ds:schemaRefs>
</ds:datastoreItem>
</file>

<file path=customXml/itemProps2.xml><?xml version="1.0" encoding="utf-8"?>
<ds:datastoreItem xmlns:ds="http://schemas.openxmlformats.org/officeDocument/2006/customXml" ds:itemID="{A15A3BA9-6D02-4532-AB7C-88A97C6EE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38766F-4A4C-4A97-A586-D473DB738966}">
  <ds:schemaRefs>
    <ds:schemaRef ds:uri="71af3243-3dd4-4a8d-8c0d-dd76da1f02a5"/>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terms/"/>
    <ds:schemaRef ds:uri="http://purl.org/dc/dcmitype/"/>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Madison design</Template>
  <TotalTime>0</TotalTime>
  <Words>1165</Words>
  <Application>Microsoft Office PowerPoint</Application>
  <PresentationFormat>Widescreen</PresentationFormat>
  <Paragraphs>141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MS Shell Dlg 2</vt:lpstr>
      <vt:lpstr>Wingdings</vt:lpstr>
      <vt:lpstr>Wingdings 3</vt:lpstr>
      <vt:lpstr>Madison</vt:lpstr>
      <vt:lpstr> UFO Sightings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2023-05-16T23:00:05Z</dcterms:created>
  <dcterms:modified xsi:type="dcterms:W3CDTF">2023-05-19T01:59:38Z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